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04" r:id="rId2"/>
    <p:sldId id="305" r:id="rId3"/>
    <p:sldId id="306" r:id="rId4"/>
    <p:sldId id="317" r:id="rId5"/>
    <p:sldId id="318" r:id="rId6"/>
    <p:sldId id="319" r:id="rId7"/>
    <p:sldId id="330" r:id="rId8"/>
    <p:sldId id="331" r:id="rId9"/>
    <p:sldId id="332" r:id="rId10"/>
    <p:sldId id="356" r:id="rId11"/>
    <p:sldId id="333" r:id="rId12"/>
    <p:sldId id="334" r:id="rId13"/>
    <p:sldId id="335" r:id="rId14"/>
    <p:sldId id="336" r:id="rId15"/>
    <p:sldId id="346" r:id="rId16"/>
    <p:sldId id="338" r:id="rId17"/>
    <p:sldId id="339" r:id="rId18"/>
    <p:sldId id="340" r:id="rId19"/>
    <p:sldId id="342" r:id="rId20"/>
    <p:sldId id="343" r:id="rId21"/>
    <p:sldId id="341" r:id="rId22"/>
    <p:sldId id="344" r:id="rId23"/>
    <p:sldId id="355" r:id="rId24"/>
    <p:sldId id="345" r:id="rId25"/>
    <p:sldId id="311" r:id="rId26"/>
    <p:sldId id="350" r:id="rId27"/>
    <p:sldId id="351" r:id="rId28"/>
    <p:sldId id="329" r:id="rId29"/>
    <p:sldId id="352" r:id="rId30"/>
    <p:sldId id="353" r:id="rId31"/>
    <p:sldId id="354" r:id="rId32"/>
    <p:sldId id="348" r:id="rId33"/>
    <p:sldId id="312" r:id="rId34"/>
    <p:sldId id="316" r:id="rId35"/>
    <p:sldId id="315" r:id="rId36"/>
  </p:sldIdLst>
  <p:sldSz cx="8999538" cy="5040313"/>
  <p:notesSz cx="6858000" cy="91440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CBC5"/>
    <a:srgbClr val="37B3AD"/>
    <a:srgbClr val="6174BA"/>
    <a:srgbClr val="4D5FA1"/>
    <a:srgbClr val="A2AED7"/>
    <a:srgbClr val="809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7940" autoAdjust="0"/>
  </p:normalViewPr>
  <p:slideViewPr>
    <p:cSldViewPr snapToGrid="0">
      <p:cViewPr varScale="1">
        <p:scale>
          <a:sx n="79" d="100"/>
          <a:sy n="79" d="100"/>
        </p:scale>
        <p:origin x="8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7427C-9DF7-45B6-B960-6229CF14035A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51F2C-3AE1-43A3-A356-3295FD38F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861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943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96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78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42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07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212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402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41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03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51F2C-3AE1-43A3-A356-3295FD38FB6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2" y="824885"/>
            <a:ext cx="674965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2647331"/>
            <a:ext cx="674965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4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0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68350"/>
            <a:ext cx="1940525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68350"/>
            <a:ext cx="5709082" cy="427143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7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256579"/>
            <a:ext cx="7762102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3373044"/>
            <a:ext cx="7762102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341750"/>
            <a:ext cx="382480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341750"/>
            <a:ext cx="382480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2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68350"/>
            <a:ext cx="7762102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235577"/>
            <a:ext cx="380722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1841114"/>
            <a:ext cx="3807226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235577"/>
            <a:ext cx="3825976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841114"/>
            <a:ext cx="3825976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06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18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9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725712"/>
            <a:ext cx="4556016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63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336021"/>
            <a:ext cx="2902585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725712"/>
            <a:ext cx="4556016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512094"/>
            <a:ext cx="2902585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25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268350"/>
            <a:ext cx="7762102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341750"/>
            <a:ext cx="7762102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4671624"/>
            <a:ext cx="202489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87EF-9B21-4FFF-A1E6-65937E8AA253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4671624"/>
            <a:ext cx="3037344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4671624"/>
            <a:ext cx="202489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BAC56-8990-4576-8584-9845DC2AEF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47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10E05-911A-4CA9-9765-A3D444846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039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0AAD70-F77A-455B-86B8-082803CAE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039741"/>
          </a:xfrm>
          <a:prstGeom prst="rect">
            <a:avLst/>
          </a:prstGeom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96AF2B3B-F5F6-46F0-9842-C3AEBB5A3174}"/>
              </a:ext>
            </a:extLst>
          </p:cNvPr>
          <p:cNvSpPr txBox="1"/>
          <p:nvPr/>
        </p:nvSpPr>
        <p:spPr>
          <a:xfrm>
            <a:off x="3337560" y="536622"/>
            <a:ext cx="45291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37B3AD"/>
                </a:solidFill>
                <a:latin typeface="+mn-ea"/>
                <a:cs typeface="+mn-ea"/>
                <a:sym typeface="+mn-lt"/>
              </a:rPr>
              <a:t>华师易生活</a:t>
            </a:r>
            <a:endParaRPr lang="en-US" altLang="zh-CN" sz="6600" b="1" dirty="0">
              <a:solidFill>
                <a:srgbClr val="37B3AD"/>
              </a:solidFill>
              <a:latin typeface="+mn-ea"/>
              <a:cs typeface="+mn-ea"/>
              <a:sym typeface="+mn-lt"/>
            </a:endParaRPr>
          </a:p>
          <a:p>
            <a:pPr algn="ctr"/>
            <a:r>
              <a:rPr lang="zh-CN" altLang="en-US" sz="5400" b="1" dirty="0">
                <a:solidFill>
                  <a:srgbClr val="37B3AD"/>
                </a:solidFill>
                <a:latin typeface="+mn-ea"/>
                <a:cs typeface="+mn-ea"/>
                <a:sym typeface="+mn-lt"/>
              </a:rPr>
              <a:t>期末汇报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F72A0A6-F3C8-439F-AD9E-FEFAA155F752}"/>
              </a:ext>
            </a:extLst>
          </p:cNvPr>
          <p:cNvSpPr txBox="1"/>
          <p:nvPr/>
        </p:nvSpPr>
        <p:spPr>
          <a:xfrm>
            <a:off x="3909810" y="2475614"/>
            <a:ext cx="377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7B3AD"/>
                </a:solidFill>
                <a:latin typeface="+mn-ea"/>
                <a:cs typeface="+mn-ea"/>
                <a:sym typeface="+mn-lt"/>
              </a:rPr>
              <a:t>小组成员：黄倩欣 张金晶 林君瑜</a:t>
            </a:r>
          </a:p>
        </p:txBody>
      </p:sp>
    </p:spTree>
    <p:extLst>
      <p:ext uri="{BB962C8B-B14F-4D97-AF65-F5344CB8AC3E}">
        <p14:creationId xmlns:p14="http://schemas.microsoft.com/office/powerpoint/2010/main" val="427293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" y="108531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8738" y="1562450"/>
            <a:ext cx="738664" cy="33557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寻找失物</a:t>
            </a:r>
            <a:r>
              <a:rPr lang="en-US" altLang="zh-CN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/</a:t>
            </a:r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失主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4150" y="155591"/>
            <a:ext cx="13544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3.3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39A3E66-6A00-4ADD-A26C-06298D1DB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857" y="221546"/>
            <a:ext cx="2568494" cy="45662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4167DA0-A889-4FF6-9FB7-0AB7374E4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201" y="221544"/>
            <a:ext cx="2568495" cy="45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9" y="168840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1802" y="1800435"/>
            <a:ext cx="8528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我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的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发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布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62890" y="231140"/>
            <a:ext cx="13544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3.4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90676A-C6B2-4A55-889F-45BAF8CEE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52" y="231140"/>
            <a:ext cx="2513958" cy="44692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CE6615-7D9E-4850-90BC-8492C1F88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60" y="231140"/>
            <a:ext cx="2513958" cy="446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" y="282575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3670" y="1707526"/>
            <a:ext cx="868759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课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堂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签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5499" y="167900"/>
            <a:ext cx="845103" cy="1654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0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998DDD-A59C-47C2-96C0-19624F511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67" y="198196"/>
            <a:ext cx="2612204" cy="4643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" y="162490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1385" y="1722965"/>
            <a:ext cx="8338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创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建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课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5265" y="162560"/>
            <a:ext cx="1367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4.1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E587AD-C4E2-4D7A-8137-DBDD5D261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64" y="100592"/>
            <a:ext cx="2722009" cy="4839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" y="298450"/>
            <a:ext cx="1714500" cy="13684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2414" y="1824455"/>
            <a:ext cx="7665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签</a:t>
            </a:r>
          </a:p>
          <a:p>
            <a:pPr algn="dist"/>
            <a:endParaRPr lang="zh-CN" altLang="en-US" sz="3600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8440" y="248920"/>
            <a:ext cx="13544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4.2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0BD728-0406-4078-A321-1D6320301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18" y="82194"/>
            <a:ext cx="2617984" cy="46541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90734D-9107-47B1-92B7-ACDAB280C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25" y="82195"/>
            <a:ext cx="2617984" cy="46541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" y="298450"/>
            <a:ext cx="1714500" cy="13684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2414" y="1824455"/>
            <a:ext cx="7665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签</a:t>
            </a:r>
          </a:p>
          <a:p>
            <a:pPr algn="dist"/>
            <a:endParaRPr lang="zh-CN" altLang="en-US" sz="3600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8440" y="248920"/>
            <a:ext cx="13544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4.2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050A98-C064-484B-8254-210AD238E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09934"/>
            <a:ext cx="2253612" cy="4006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1E317D-E171-4049-ACCE-96437A082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88" y="409935"/>
            <a:ext cx="2253612" cy="40064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68C030-3283-494B-B402-C2497A547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69" y="409934"/>
            <a:ext cx="2253612" cy="40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5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" y="66675"/>
            <a:ext cx="1456690" cy="11620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9860" y="1284328"/>
            <a:ext cx="911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已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创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建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的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课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8910" y="66675"/>
            <a:ext cx="1367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4.3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8DFB57-3D56-46FE-8BE1-1646F9E04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35" y="174661"/>
            <a:ext cx="2600548" cy="46231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B96CCF-444D-4DAD-AC99-271B4557BA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253" y="174661"/>
            <a:ext cx="2600548" cy="46231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" y="130175"/>
            <a:ext cx="1633855" cy="1303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3001" y="1498144"/>
            <a:ext cx="951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已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签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到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的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课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4805" y="182880"/>
            <a:ext cx="1367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4.4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C0F87E-D0CC-4EFF-AA18-115651725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52" y="130176"/>
            <a:ext cx="2602552" cy="46267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33C5C3-0D5A-4D8A-A2B7-36E9EDFB9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28" y="130176"/>
            <a:ext cx="2602552" cy="4626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" y="442595"/>
            <a:ext cx="1633855" cy="1303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59500" y="1921571"/>
            <a:ext cx="84510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委</a:t>
            </a:r>
          </a:p>
          <a:p>
            <a:pPr algn="dist"/>
            <a:endParaRPr lang="zh-CN" altLang="en-US" sz="3600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59500" y="267272"/>
            <a:ext cx="845103" cy="1654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0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2D05D0-27E0-43D9-96C7-75DBDF9C1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21" y="99962"/>
            <a:ext cx="2722718" cy="4840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05" y="412115"/>
            <a:ext cx="1633855" cy="1303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2742" y="1927435"/>
            <a:ext cx="8585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发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布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委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44805" y="464820"/>
            <a:ext cx="1367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5.1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E42A65-E8C3-4F3B-8754-C67661137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654" y="105729"/>
            <a:ext cx="2716230" cy="4828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94F4969-FC42-4B9F-8C35-533B9F417C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5" y="1403858"/>
            <a:ext cx="3134037" cy="250012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9A1E9A7-85C7-45A5-B96C-44BE6EB3431B}"/>
              </a:ext>
            </a:extLst>
          </p:cNvPr>
          <p:cNvSpPr/>
          <p:nvPr/>
        </p:nvSpPr>
        <p:spPr>
          <a:xfrm>
            <a:off x="1569827" y="1849342"/>
            <a:ext cx="1928424" cy="10876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dist"/>
            <a:r>
              <a:rPr lang="zh-CN" altLang="en-US" sz="6468" kern="1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Times New Roman" panose="02020603050405020304" pitchFamily="18" charset="0"/>
              </a:rPr>
              <a:t>目录</a:t>
            </a:r>
            <a:endParaRPr lang="zh-CN" altLang="zh-CN" sz="6468" kern="1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C77EE0-B51E-4EFB-A545-D57E19B08894}"/>
              </a:ext>
            </a:extLst>
          </p:cNvPr>
          <p:cNvSpPr txBox="1"/>
          <p:nvPr/>
        </p:nvSpPr>
        <p:spPr>
          <a:xfrm>
            <a:off x="1631195" y="2867738"/>
            <a:ext cx="1867056" cy="45429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352" dirty="0">
                <a:solidFill>
                  <a:schemeClr val="bg1"/>
                </a:solidFill>
                <a:latin typeface="造字工房悦黑演示版常规体" pitchFamily="50" charset="-122"/>
                <a:ea typeface="造字工房悦黑演示版常规体" pitchFamily="50" charset="-122"/>
              </a:rPr>
              <a:t>CONTENTS</a:t>
            </a:r>
            <a:endParaRPr lang="zh-CN" altLang="en-US" sz="2352" dirty="0">
              <a:solidFill>
                <a:schemeClr val="bg1"/>
              </a:solidFill>
              <a:latin typeface="造字工房悦黑演示版常规体" pitchFamily="50" charset="-122"/>
              <a:ea typeface="造字工房悦黑演示版常规体" pitchFamily="50" charset="-122"/>
            </a:endParaRPr>
          </a:p>
        </p:txBody>
      </p:sp>
      <p:sp>
        <p:nvSpPr>
          <p:cNvPr id="20" name="圆角矩形 4">
            <a:extLst>
              <a:ext uri="{FF2B5EF4-FFF2-40B4-BE49-F238E27FC236}">
                <a16:creationId xmlns:a16="http://schemas.microsoft.com/office/drawing/2014/main" id="{09D422A3-1DFE-4F37-B890-5DB3147D7BF2}"/>
              </a:ext>
            </a:extLst>
          </p:cNvPr>
          <p:cNvSpPr/>
          <p:nvPr/>
        </p:nvSpPr>
        <p:spPr>
          <a:xfrm>
            <a:off x="4765263" y="1524538"/>
            <a:ext cx="3130924" cy="495534"/>
          </a:xfrm>
          <a:prstGeom prst="roundRect">
            <a:avLst/>
          </a:prstGeom>
          <a:solidFill>
            <a:srgbClr val="37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262BC03-314A-4FD5-8E9D-13573CE65410}"/>
              </a:ext>
            </a:extLst>
          </p:cNvPr>
          <p:cNvSpPr/>
          <p:nvPr/>
        </p:nvSpPr>
        <p:spPr>
          <a:xfrm>
            <a:off x="4860420" y="1543903"/>
            <a:ext cx="454609" cy="445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97FD7F-438F-40D6-8215-A8F591212A32}"/>
              </a:ext>
            </a:extLst>
          </p:cNvPr>
          <p:cNvSpPr txBox="1"/>
          <p:nvPr/>
        </p:nvSpPr>
        <p:spPr>
          <a:xfrm>
            <a:off x="4882411" y="1511057"/>
            <a:ext cx="37341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2646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A5C8130-3422-427F-92CC-05CEC1C8EBF2}"/>
              </a:ext>
            </a:extLst>
          </p:cNvPr>
          <p:cNvSpPr txBox="1"/>
          <p:nvPr/>
        </p:nvSpPr>
        <p:spPr>
          <a:xfrm>
            <a:off x="5416342" y="1569538"/>
            <a:ext cx="23649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52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系统功能</a:t>
            </a:r>
          </a:p>
        </p:txBody>
      </p:sp>
      <p:sp>
        <p:nvSpPr>
          <p:cNvPr id="24" name="圆角矩形 8">
            <a:extLst>
              <a:ext uri="{FF2B5EF4-FFF2-40B4-BE49-F238E27FC236}">
                <a16:creationId xmlns:a16="http://schemas.microsoft.com/office/drawing/2014/main" id="{B3846044-ED85-4D65-98E3-86DA1271A2A2}"/>
              </a:ext>
            </a:extLst>
          </p:cNvPr>
          <p:cNvSpPr/>
          <p:nvPr/>
        </p:nvSpPr>
        <p:spPr>
          <a:xfrm>
            <a:off x="4765263" y="2229285"/>
            <a:ext cx="3130924" cy="495534"/>
          </a:xfrm>
          <a:prstGeom prst="roundRect">
            <a:avLst/>
          </a:prstGeom>
          <a:solidFill>
            <a:srgbClr val="37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4937381-9230-472B-9823-D0F16A848C77}"/>
              </a:ext>
            </a:extLst>
          </p:cNvPr>
          <p:cNvSpPr/>
          <p:nvPr/>
        </p:nvSpPr>
        <p:spPr>
          <a:xfrm>
            <a:off x="4860420" y="2248649"/>
            <a:ext cx="454609" cy="445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91DB13E-D6A5-4C4E-ABD9-6ADC90B411CE}"/>
              </a:ext>
            </a:extLst>
          </p:cNvPr>
          <p:cNvSpPr txBox="1"/>
          <p:nvPr/>
        </p:nvSpPr>
        <p:spPr>
          <a:xfrm>
            <a:off x="4882411" y="2215803"/>
            <a:ext cx="37341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2646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DC52BC7-6961-453E-9411-27F22FE1A557}"/>
              </a:ext>
            </a:extLst>
          </p:cNvPr>
          <p:cNvSpPr txBox="1"/>
          <p:nvPr/>
        </p:nvSpPr>
        <p:spPr>
          <a:xfrm>
            <a:off x="5416342" y="2274284"/>
            <a:ext cx="23649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52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软件测试</a:t>
            </a:r>
          </a:p>
        </p:txBody>
      </p:sp>
      <p:sp>
        <p:nvSpPr>
          <p:cNvPr id="28" name="圆角矩形 12">
            <a:extLst>
              <a:ext uri="{FF2B5EF4-FFF2-40B4-BE49-F238E27FC236}">
                <a16:creationId xmlns:a16="http://schemas.microsoft.com/office/drawing/2014/main" id="{775C3798-2857-4381-8FE9-9622DC36486A}"/>
              </a:ext>
            </a:extLst>
          </p:cNvPr>
          <p:cNvSpPr/>
          <p:nvPr/>
        </p:nvSpPr>
        <p:spPr>
          <a:xfrm>
            <a:off x="4767451" y="2943425"/>
            <a:ext cx="3130924" cy="495534"/>
          </a:xfrm>
          <a:prstGeom prst="roundRect">
            <a:avLst/>
          </a:prstGeom>
          <a:solidFill>
            <a:srgbClr val="37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DA6C08E-F4E3-41BE-B123-9B887D2A0586}"/>
              </a:ext>
            </a:extLst>
          </p:cNvPr>
          <p:cNvSpPr/>
          <p:nvPr/>
        </p:nvSpPr>
        <p:spPr>
          <a:xfrm>
            <a:off x="4862609" y="2962789"/>
            <a:ext cx="454609" cy="4459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64BE2A-AEC8-4C81-95A0-AAC05A19DF03}"/>
              </a:ext>
            </a:extLst>
          </p:cNvPr>
          <p:cNvSpPr txBox="1"/>
          <p:nvPr/>
        </p:nvSpPr>
        <p:spPr>
          <a:xfrm>
            <a:off x="4884600" y="2929943"/>
            <a:ext cx="373413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46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2646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77E6E7F-BF9F-4702-A145-16252CAA8013}"/>
              </a:ext>
            </a:extLst>
          </p:cNvPr>
          <p:cNvSpPr txBox="1"/>
          <p:nvPr/>
        </p:nvSpPr>
        <p:spPr>
          <a:xfrm>
            <a:off x="5418531" y="2988424"/>
            <a:ext cx="236494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352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23280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" y="274955"/>
            <a:ext cx="1633855" cy="1303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29229" y="1718628"/>
            <a:ext cx="8350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接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受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委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69545" y="327660"/>
            <a:ext cx="1367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5.2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42DAE6-D3B0-451E-BD1E-72C60E7C3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74" y="149268"/>
            <a:ext cx="2577657" cy="45825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8935F-9219-4349-B66D-778922A46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028" y="149268"/>
            <a:ext cx="2577657" cy="4582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7" y="25383"/>
            <a:ext cx="1633855" cy="1303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3028" y="1381743"/>
            <a:ext cx="8128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已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发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布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的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委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75617" y="78088"/>
            <a:ext cx="1367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5.3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0EFEA1-D329-4DB1-AE82-EB5481BC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73" y="90016"/>
            <a:ext cx="2647551" cy="47067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2D8C0E-2EC3-4356-BF38-ECC566A79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40" y="90016"/>
            <a:ext cx="2647551" cy="4706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" y="438710"/>
            <a:ext cx="1633855" cy="1303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5556" y="2001880"/>
            <a:ext cx="84510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常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用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网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5556" y="263387"/>
            <a:ext cx="845103" cy="1654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0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194016-9181-45D4-8F9B-3B52E7EE4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36" y="194455"/>
            <a:ext cx="2613481" cy="4646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D00E17-C448-4E0F-93A0-3211D6368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17" y="194455"/>
            <a:ext cx="2613481" cy="4646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" y="438710"/>
            <a:ext cx="1633855" cy="13036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8258" y="1968465"/>
            <a:ext cx="6996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消息中心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5556" y="263387"/>
            <a:ext cx="845103" cy="1654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0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764595-9EFB-4052-8781-6327EF6A3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74" y="143839"/>
            <a:ext cx="2635321" cy="46850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5F126C-ADE3-4D06-9D51-31B2F9324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06" y="143840"/>
            <a:ext cx="2635321" cy="46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" y="386689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2598" y="2039898"/>
            <a:ext cx="86965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个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人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中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心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23530" y="272559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5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8</a:t>
            </a:r>
            <a:endParaRPr lang="zh-CN" altLang="en-US" sz="10145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pic>
        <p:nvPicPr>
          <p:cNvPr id="2" name="图片 1" descr="Screenshot_15767696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28" y="378363"/>
            <a:ext cx="2299670" cy="40923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990FA7-8B69-47A5-9C0B-B7D6A44C6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25" y="382527"/>
            <a:ext cx="2301959" cy="4092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3A59AB-73D7-4FD7-B0BA-307D6FF40E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83" y="382526"/>
            <a:ext cx="2299617" cy="40882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BB35B1-9551-432A-9043-062C6C55C5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99" y="1208970"/>
            <a:ext cx="1786252" cy="1424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3AE22-F0E6-42B1-9F42-99C13BCD6BCA}"/>
              </a:ext>
            </a:extLst>
          </p:cNvPr>
          <p:cNvSpPr txBox="1"/>
          <p:nvPr/>
        </p:nvSpPr>
        <p:spPr>
          <a:xfrm>
            <a:off x="2990790" y="2718010"/>
            <a:ext cx="31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软件测试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C1B2A-260C-4E17-AD37-CE486091A49C}"/>
              </a:ext>
            </a:extLst>
          </p:cNvPr>
          <p:cNvSpPr txBox="1"/>
          <p:nvPr/>
        </p:nvSpPr>
        <p:spPr>
          <a:xfrm>
            <a:off x="3730989" y="1149483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3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2</a:t>
            </a:r>
            <a:endParaRPr lang="zh-CN" altLang="en-US" sz="10143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8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820888">
            <a:off x="2878080" y="1816606"/>
            <a:ext cx="3465305" cy="517072"/>
          </a:xfrm>
          <a:prstGeom prst="ellipse">
            <a:avLst/>
          </a:prstGeom>
          <a:noFill/>
          <a:ln w="9525">
            <a:solidFill>
              <a:srgbClr val="A2AED7"/>
            </a:solidFill>
            <a:headEnd type="none"/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693" tIns="19846" rIns="39693" bIns="198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85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 rot="19657204">
            <a:off x="2822252" y="1844913"/>
            <a:ext cx="3465305" cy="517072"/>
          </a:xfrm>
          <a:prstGeom prst="ellipse">
            <a:avLst/>
          </a:prstGeom>
          <a:noFill/>
          <a:ln w="9525">
            <a:solidFill>
              <a:schemeClr val="accent1"/>
            </a:solidFill>
            <a:headEnd type="none"/>
            <a:tailEnd type="stealt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693" tIns="19846" rIns="39693" bIns="198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85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823134" y="2655008"/>
            <a:ext cx="367222" cy="34973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693" tIns="19846" rIns="39693" bIns="198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85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017679" y="1100610"/>
            <a:ext cx="367222" cy="34973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693" tIns="19846" rIns="39693" bIns="198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85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901298" y="2782257"/>
            <a:ext cx="367222" cy="34973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693" tIns="19846" rIns="39693" bIns="198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85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784321" y="1081497"/>
            <a:ext cx="367222" cy="34973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9693" tIns="19846" rIns="39693" bIns="1984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85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845918" y="1294928"/>
            <a:ext cx="1596034" cy="1520033"/>
            <a:chOff x="4804332" y="2348505"/>
            <a:chExt cx="2398155" cy="2398155"/>
          </a:xfrm>
        </p:grpSpPr>
        <p:sp>
          <p:nvSpPr>
            <p:cNvPr id="10" name="菱形 9"/>
            <p:cNvSpPr/>
            <p:nvPr/>
          </p:nvSpPr>
          <p:spPr>
            <a:xfrm>
              <a:off x="4804332" y="2348505"/>
              <a:ext cx="2398155" cy="2398155"/>
            </a:xfrm>
            <a:prstGeom prst="diamond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85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936209" y="3399409"/>
              <a:ext cx="2134395" cy="5730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765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r>
                <a:rPr lang="zh-CN" altLang="en-US" sz="1765" b="1" dirty="0">
                  <a:solidFill>
                    <a:schemeClr val="bg1"/>
                  </a:solidFill>
                  <a:cs typeface="+mn-ea"/>
                  <a:sym typeface="+mn-lt"/>
                </a:rPr>
                <a:t>、常规检查</a:t>
              </a:r>
            </a:p>
          </p:txBody>
        </p:sp>
      </p:grpSp>
      <p:sp>
        <p:nvSpPr>
          <p:cNvPr id="15" name="Content Placeholder 2"/>
          <p:cNvSpPr txBox="1"/>
          <p:nvPr/>
        </p:nvSpPr>
        <p:spPr>
          <a:xfrm>
            <a:off x="6202829" y="739092"/>
            <a:ext cx="2608332" cy="582474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）各页面是否能上下滑动和是否通过系统返回键返回；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）各页面有转跳按钮且转跳速度有一定要求；</a:t>
            </a:r>
          </a:p>
        </p:txBody>
      </p:sp>
      <p:sp>
        <p:nvSpPr>
          <p:cNvPr id="16" name="Title 13"/>
          <p:cNvSpPr txBox="1"/>
          <p:nvPr/>
        </p:nvSpPr>
        <p:spPr>
          <a:xfrm>
            <a:off x="6193354" y="434172"/>
            <a:ext cx="2119919" cy="391205"/>
          </a:xfrm>
          <a:prstGeom prst="rect">
            <a:avLst/>
          </a:prstGeom>
        </p:spPr>
        <p:txBody>
          <a:bodyPr vert="horz" lIns="67204" tIns="33602" rIns="67204" bIns="33602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defTabSz="671830">
              <a:defRPr/>
            </a:pPr>
            <a:r>
              <a:rPr lang="zh-CN" altLang="en-US" sz="1765" b="1" dirty="0">
                <a:solidFill>
                  <a:srgbClr val="5C5C5C">
                    <a:lumMod val="65000"/>
                    <a:lumOff val="3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页面转跳</a:t>
            </a:r>
          </a:p>
        </p:txBody>
      </p:sp>
      <p:sp>
        <p:nvSpPr>
          <p:cNvPr id="17" name="Content Placeholder 2"/>
          <p:cNvSpPr txBox="1"/>
          <p:nvPr/>
        </p:nvSpPr>
        <p:spPr>
          <a:xfrm>
            <a:off x="6277742" y="3004742"/>
            <a:ext cx="2467228" cy="582474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需要实时刷新界面是否能实现下拉刷新；</a:t>
            </a:r>
          </a:p>
        </p:txBody>
      </p:sp>
      <p:sp>
        <p:nvSpPr>
          <p:cNvPr id="18" name="Title 13"/>
          <p:cNvSpPr txBox="1"/>
          <p:nvPr/>
        </p:nvSpPr>
        <p:spPr>
          <a:xfrm>
            <a:off x="6268267" y="2699823"/>
            <a:ext cx="2119919" cy="391205"/>
          </a:xfrm>
          <a:prstGeom prst="rect">
            <a:avLst/>
          </a:prstGeom>
        </p:spPr>
        <p:txBody>
          <a:bodyPr vert="horz" lIns="67204" tIns="33602" rIns="67204" bIns="33602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defTabSz="671830">
              <a:defRPr/>
            </a:pPr>
            <a:r>
              <a:rPr lang="zh-CN" altLang="en-US" sz="1765" b="1" dirty="0">
                <a:solidFill>
                  <a:srgbClr val="5C5C5C">
                    <a:lumMod val="65000"/>
                    <a:lumOff val="3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刷新</a:t>
            </a:r>
          </a:p>
        </p:txBody>
      </p:sp>
      <p:sp>
        <p:nvSpPr>
          <p:cNvPr id="21" name="Content Placeholder 2"/>
          <p:cNvSpPr txBox="1"/>
          <p:nvPr/>
        </p:nvSpPr>
        <p:spPr>
          <a:xfrm>
            <a:off x="105516" y="1294928"/>
            <a:ext cx="2907095" cy="582474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字体是否适中，是否能随系统调节；</a:t>
            </a:r>
          </a:p>
        </p:txBody>
      </p:sp>
      <p:sp>
        <p:nvSpPr>
          <p:cNvPr id="22" name="Title 13"/>
          <p:cNvSpPr txBox="1"/>
          <p:nvPr/>
        </p:nvSpPr>
        <p:spPr>
          <a:xfrm>
            <a:off x="843819" y="972180"/>
            <a:ext cx="2119919" cy="391205"/>
          </a:xfrm>
          <a:prstGeom prst="rect">
            <a:avLst/>
          </a:prstGeom>
        </p:spPr>
        <p:txBody>
          <a:bodyPr vert="horz" lIns="67204" tIns="33602" rIns="67204" bIns="33602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 defTabSz="671830">
              <a:defRPr/>
            </a:pPr>
            <a:r>
              <a:rPr lang="zh-CN" altLang="en-US" sz="1765" b="1" dirty="0">
                <a:solidFill>
                  <a:srgbClr val="5C5C5C">
                    <a:lumMod val="65000"/>
                    <a:lumOff val="3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字体</a:t>
            </a:r>
          </a:p>
        </p:txBody>
      </p:sp>
      <p:sp>
        <p:nvSpPr>
          <p:cNvPr id="23" name="Content Placeholder 2"/>
          <p:cNvSpPr txBox="1"/>
          <p:nvPr/>
        </p:nvSpPr>
        <p:spPr>
          <a:xfrm>
            <a:off x="186117" y="2469122"/>
            <a:ext cx="2841771" cy="1082040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1</a:t>
            </a: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）各组件如按钮和输入框是否移位严重影响使用；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2</a:t>
            </a: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）图片、图标、背景、颜色显示是否正常；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3</a:t>
            </a: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）各页面显示是否不影响使用；</a:t>
            </a:r>
          </a:p>
        </p:txBody>
      </p:sp>
      <p:sp>
        <p:nvSpPr>
          <p:cNvPr id="24" name="Title 13"/>
          <p:cNvSpPr txBox="1"/>
          <p:nvPr/>
        </p:nvSpPr>
        <p:spPr>
          <a:xfrm>
            <a:off x="693608" y="2164494"/>
            <a:ext cx="2119919" cy="391205"/>
          </a:xfrm>
          <a:prstGeom prst="rect">
            <a:avLst/>
          </a:prstGeom>
        </p:spPr>
        <p:txBody>
          <a:bodyPr vert="horz" lIns="67204" tIns="33602" rIns="67204" bIns="33602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 defTabSz="671830">
              <a:defRPr/>
            </a:pPr>
            <a:r>
              <a:rPr lang="zh-CN" altLang="en-US" sz="1765" b="1" dirty="0">
                <a:solidFill>
                  <a:srgbClr val="5C5C5C">
                    <a:lumMod val="65000"/>
                    <a:lumOff val="3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组件显示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6"/>
          <p:cNvSpPr/>
          <p:nvPr/>
        </p:nvSpPr>
        <p:spPr>
          <a:xfrm rot="20640000">
            <a:off x="3163874" y="2543501"/>
            <a:ext cx="1506486" cy="70556"/>
          </a:xfrm>
          <a:prstGeom prst="roundRect">
            <a:avLst>
              <a:gd name="adj" fmla="val 5000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7"/>
          <p:cNvSpPr/>
          <p:nvPr/>
        </p:nvSpPr>
        <p:spPr>
          <a:xfrm rot="900000">
            <a:off x="3157751" y="2941030"/>
            <a:ext cx="1487395" cy="70556"/>
          </a:xfrm>
          <a:prstGeom prst="roundRect">
            <a:avLst>
              <a:gd name="adj" fmla="val 5000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8"/>
          <p:cNvSpPr/>
          <p:nvPr/>
        </p:nvSpPr>
        <p:spPr>
          <a:xfrm rot="19320000">
            <a:off x="3035730" y="2013425"/>
            <a:ext cx="1728611" cy="70556"/>
          </a:xfrm>
          <a:prstGeom prst="roundRect">
            <a:avLst>
              <a:gd name="adj" fmla="val 5000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圆角矩形 9"/>
          <p:cNvSpPr/>
          <p:nvPr/>
        </p:nvSpPr>
        <p:spPr>
          <a:xfrm rot="2400000">
            <a:off x="3017702" y="3367624"/>
            <a:ext cx="1728611" cy="70556"/>
          </a:xfrm>
          <a:prstGeom prst="roundRect">
            <a:avLst>
              <a:gd name="adj" fmla="val 5000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6"/>
          <p:cNvGrpSpPr/>
          <p:nvPr/>
        </p:nvGrpSpPr>
        <p:grpSpPr bwMode="auto">
          <a:xfrm>
            <a:off x="2654240" y="2050320"/>
            <a:ext cx="1421866" cy="1370530"/>
            <a:chOff x="3440653" y="2680764"/>
            <a:chExt cx="2329340" cy="2245772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Oval 2"/>
            <p:cNvSpPr>
              <a:spLocks noChangeAspect="1" noChangeArrowheads="1"/>
            </p:cNvSpPr>
            <p:nvPr/>
          </p:nvSpPr>
          <p:spPr bwMode="auto">
            <a:xfrm>
              <a:off x="3440653" y="2680764"/>
              <a:ext cx="2245771" cy="2245772"/>
            </a:xfrm>
            <a:prstGeom prst="ellipse">
              <a:avLst/>
            </a:prstGeom>
            <a:grpFill/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defRPr/>
              </a:pPr>
              <a:endParaRPr lang="fr-FR" altLang="zh-CN" sz="157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ext Box 29"/>
            <p:cNvSpPr txBox="1">
              <a:spLocks noChangeArrowheads="1"/>
            </p:cNvSpPr>
            <p:nvPr/>
          </p:nvSpPr>
          <p:spPr bwMode="gray">
            <a:xfrm>
              <a:off x="3464942" y="3492332"/>
              <a:ext cx="2305051" cy="54419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kumimoji="1" lang="en-US" altLang="zh-CN" sz="1570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kumimoji="1" lang="zh-CN" altLang="en-US" sz="1570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、注册登录</a:t>
              </a:r>
            </a:p>
          </p:txBody>
        </p:sp>
      </p:grpSp>
      <p:sp>
        <p:nvSpPr>
          <p:cNvPr id="9" name="圆角矩形 13"/>
          <p:cNvSpPr/>
          <p:nvPr/>
        </p:nvSpPr>
        <p:spPr bwMode="auto">
          <a:xfrm>
            <a:off x="4627180" y="2884168"/>
            <a:ext cx="3612449" cy="528863"/>
          </a:xfrm>
          <a:prstGeom prst="roundRect">
            <a:avLst>
              <a:gd name="adj" fmla="val 7848"/>
            </a:avLst>
          </a:prstGeom>
          <a:noFill/>
          <a:ln w="38100">
            <a:solidFill>
              <a:srgbClr val="4D5FA1"/>
            </a:soli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3350" algn="l"/>
              </a:tabLst>
              <a:defRPr/>
            </a:pPr>
            <a:endParaRPr lang="zh-CN" altLang="en-US" sz="137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圆角矩形 15"/>
          <p:cNvSpPr/>
          <p:nvPr/>
        </p:nvSpPr>
        <p:spPr bwMode="auto">
          <a:xfrm>
            <a:off x="4627180" y="3681440"/>
            <a:ext cx="3612449" cy="518567"/>
          </a:xfrm>
          <a:prstGeom prst="roundRect">
            <a:avLst>
              <a:gd name="adj" fmla="val 7848"/>
            </a:avLst>
          </a:prstGeom>
          <a:noFill/>
          <a:ln w="38100">
            <a:solidFill>
              <a:srgbClr val="4D5FA1"/>
            </a:soli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3350" algn="l"/>
              </a:tabLst>
              <a:defRPr/>
            </a:pPr>
            <a:endParaRPr lang="zh-CN" altLang="en-US" sz="1370" dirty="0">
              <a:solidFill>
                <a:srgbClr val="FF99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87"/>
          <p:cNvSpPr>
            <a:spLocks noChangeArrowheads="1"/>
          </p:cNvSpPr>
          <p:nvPr/>
        </p:nvSpPr>
        <p:spPr bwMode="auto">
          <a:xfrm>
            <a:off x="4816544" y="2178237"/>
            <a:ext cx="3294871" cy="30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3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输入文本样式显示和字数限制</a:t>
            </a:r>
            <a:endParaRPr lang="zh-CN" altLang="en-US" sz="137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圆角矩形 17"/>
          <p:cNvSpPr/>
          <p:nvPr/>
        </p:nvSpPr>
        <p:spPr bwMode="auto">
          <a:xfrm>
            <a:off x="4627179" y="2052323"/>
            <a:ext cx="3612449" cy="550869"/>
          </a:xfrm>
          <a:prstGeom prst="roundRect">
            <a:avLst>
              <a:gd name="adj" fmla="val 7848"/>
            </a:avLst>
          </a:prstGeom>
          <a:noFill/>
          <a:ln w="38100">
            <a:solidFill>
              <a:srgbClr val="4D5FA1"/>
            </a:soli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3350" algn="l"/>
              </a:tabLst>
              <a:defRPr/>
            </a:pPr>
            <a:endParaRPr lang="zh-CN" altLang="en-US" sz="137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87"/>
          <p:cNvSpPr>
            <a:spLocks noChangeArrowheads="1"/>
          </p:cNvSpPr>
          <p:nvPr/>
        </p:nvSpPr>
        <p:spPr bwMode="auto">
          <a:xfrm>
            <a:off x="4791422" y="2985036"/>
            <a:ext cx="3084857" cy="30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3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注册与登陆失败与成功测试</a:t>
            </a:r>
          </a:p>
        </p:txBody>
      </p:sp>
      <p:sp>
        <p:nvSpPr>
          <p:cNvPr id="15" name="AutoShape 3"/>
          <p:cNvSpPr>
            <a:spLocks noChangeAspect="1" noChangeArrowheads="1"/>
          </p:cNvSpPr>
          <p:nvPr/>
        </p:nvSpPr>
        <p:spPr bwMode="auto">
          <a:xfrm>
            <a:off x="4460352" y="2213191"/>
            <a:ext cx="317500" cy="3175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AutoShape 3"/>
          <p:cNvSpPr>
            <a:spLocks noChangeAspect="1" noChangeArrowheads="1"/>
          </p:cNvSpPr>
          <p:nvPr/>
        </p:nvSpPr>
        <p:spPr bwMode="auto">
          <a:xfrm>
            <a:off x="4460352" y="2977826"/>
            <a:ext cx="317500" cy="3175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21"/>
          <p:cNvSpPr/>
          <p:nvPr/>
        </p:nvSpPr>
        <p:spPr bwMode="auto">
          <a:xfrm>
            <a:off x="4627180" y="1250015"/>
            <a:ext cx="3612449" cy="533277"/>
          </a:xfrm>
          <a:prstGeom prst="roundRect">
            <a:avLst>
              <a:gd name="adj" fmla="val 7848"/>
            </a:avLst>
          </a:prstGeom>
          <a:noFill/>
          <a:ln w="38100">
            <a:solidFill>
              <a:srgbClr val="4D5FA1"/>
            </a:soli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3350" algn="l"/>
              </a:tabLst>
              <a:defRPr/>
            </a:pPr>
            <a:endParaRPr lang="zh-CN" altLang="en-US" sz="137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87"/>
          <p:cNvSpPr>
            <a:spLocks noChangeArrowheads="1"/>
          </p:cNvSpPr>
          <p:nvPr/>
        </p:nvSpPr>
        <p:spPr bwMode="auto">
          <a:xfrm>
            <a:off x="4816636" y="1389502"/>
            <a:ext cx="3352430" cy="30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endParaRPr lang="zh-CN" altLang="en-US" sz="137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AutoShape 3"/>
          <p:cNvSpPr>
            <a:spLocks noChangeAspect="1" noChangeArrowheads="1"/>
          </p:cNvSpPr>
          <p:nvPr/>
        </p:nvSpPr>
        <p:spPr bwMode="auto">
          <a:xfrm>
            <a:off x="4460352" y="1371886"/>
            <a:ext cx="317500" cy="3175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AutoShape 3"/>
          <p:cNvSpPr>
            <a:spLocks noChangeAspect="1" noChangeArrowheads="1"/>
          </p:cNvSpPr>
          <p:nvPr/>
        </p:nvSpPr>
        <p:spPr bwMode="auto">
          <a:xfrm>
            <a:off x="4460352" y="3779178"/>
            <a:ext cx="317500" cy="3175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AutoShape 593"/>
          <p:cNvSpPr>
            <a:spLocks noChangeArrowheads="1"/>
          </p:cNvSpPr>
          <p:nvPr/>
        </p:nvSpPr>
        <p:spPr bwMode="auto">
          <a:xfrm rot="10800000" flipH="1" flipV="1">
            <a:off x="2135955" y="2538058"/>
            <a:ext cx="433157" cy="346526"/>
          </a:xfrm>
          <a:prstGeom prst="rightArrow">
            <a:avLst>
              <a:gd name="adj1" fmla="val 60857"/>
              <a:gd name="adj2" fmla="val 56907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57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组合 57"/>
          <p:cNvGrpSpPr/>
          <p:nvPr/>
        </p:nvGrpSpPr>
        <p:grpSpPr bwMode="auto">
          <a:xfrm>
            <a:off x="728791" y="2177883"/>
            <a:ext cx="1389197" cy="1115403"/>
            <a:chOff x="995344" y="2329499"/>
            <a:chExt cx="1904726" cy="1529714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3" name="Oval 2"/>
            <p:cNvSpPr>
              <a:spLocks noChangeAspect="1" noChangeArrowheads="1"/>
            </p:cNvSpPr>
            <p:nvPr/>
          </p:nvSpPr>
          <p:spPr bwMode="auto">
            <a:xfrm>
              <a:off x="1214411" y="2329499"/>
              <a:ext cx="1528794" cy="1529714"/>
            </a:xfrm>
            <a:prstGeom prst="ellipse">
              <a:avLst/>
            </a:prstGeom>
            <a:grpFill/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defRPr/>
              </a:pPr>
              <a:endParaRPr lang="fr-FR" altLang="zh-CN" sz="157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Box 147"/>
            <p:cNvSpPr txBox="1">
              <a:spLocks noChangeArrowheads="1"/>
            </p:cNvSpPr>
            <p:nvPr/>
          </p:nvSpPr>
          <p:spPr bwMode="auto">
            <a:xfrm>
              <a:off x="995344" y="2834705"/>
              <a:ext cx="1904726" cy="455464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en-US" altLang="zh-CN" sz="1570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kumimoji="1" lang="zh-CN" altLang="en-US" sz="1570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、下载安装</a:t>
              </a:r>
            </a:p>
          </p:txBody>
        </p:sp>
      </p:grpSp>
      <p:sp>
        <p:nvSpPr>
          <p:cNvPr id="25" name="矩形 87"/>
          <p:cNvSpPr>
            <a:spLocks noChangeArrowheads="1"/>
          </p:cNvSpPr>
          <p:nvPr/>
        </p:nvSpPr>
        <p:spPr bwMode="auto">
          <a:xfrm>
            <a:off x="4777809" y="1366072"/>
            <a:ext cx="3294871" cy="30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3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app开启页面是否为登陆界面</a:t>
            </a:r>
          </a:p>
        </p:txBody>
      </p:sp>
      <p:sp>
        <p:nvSpPr>
          <p:cNvPr id="26" name="矩形 87"/>
          <p:cNvSpPr>
            <a:spLocks noChangeArrowheads="1"/>
          </p:cNvSpPr>
          <p:nvPr/>
        </p:nvSpPr>
        <p:spPr bwMode="auto">
          <a:xfrm>
            <a:off x="4791779" y="3786692"/>
            <a:ext cx="3294871" cy="30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zh-CN" altLang="en-US" sz="13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转跳、重新登陆与切换账号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9" grpId="0" animBg="1"/>
      <p:bldP spid="11" grpId="0" animBg="1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6"/>
          <p:cNvSpPr/>
          <p:nvPr/>
        </p:nvSpPr>
        <p:spPr>
          <a:xfrm rot="20640000">
            <a:off x="3617026" y="2543501"/>
            <a:ext cx="1506486" cy="70556"/>
          </a:xfrm>
          <a:prstGeom prst="roundRect">
            <a:avLst>
              <a:gd name="adj" fmla="val 5000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7"/>
          <p:cNvSpPr/>
          <p:nvPr/>
        </p:nvSpPr>
        <p:spPr>
          <a:xfrm rot="900000">
            <a:off x="3610903" y="2941030"/>
            <a:ext cx="1487395" cy="70556"/>
          </a:xfrm>
          <a:prstGeom prst="roundRect">
            <a:avLst>
              <a:gd name="adj" fmla="val 5000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8"/>
          <p:cNvSpPr/>
          <p:nvPr/>
        </p:nvSpPr>
        <p:spPr>
          <a:xfrm rot="19320000">
            <a:off x="3488882" y="2013425"/>
            <a:ext cx="1728611" cy="70556"/>
          </a:xfrm>
          <a:prstGeom prst="roundRect">
            <a:avLst>
              <a:gd name="adj" fmla="val 5000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6"/>
          <p:cNvGrpSpPr/>
          <p:nvPr/>
        </p:nvGrpSpPr>
        <p:grpSpPr bwMode="auto">
          <a:xfrm>
            <a:off x="3107392" y="2050320"/>
            <a:ext cx="1421866" cy="1370530"/>
            <a:chOff x="3440653" y="2680764"/>
            <a:chExt cx="2329340" cy="2245772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" name="Oval 2"/>
            <p:cNvSpPr>
              <a:spLocks noChangeAspect="1" noChangeArrowheads="1"/>
            </p:cNvSpPr>
            <p:nvPr/>
          </p:nvSpPr>
          <p:spPr bwMode="auto">
            <a:xfrm>
              <a:off x="3440653" y="2680764"/>
              <a:ext cx="2245771" cy="2245772"/>
            </a:xfrm>
            <a:prstGeom prst="ellipse">
              <a:avLst/>
            </a:prstGeom>
            <a:grpFill/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defRPr/>
              </a:pPr>
              <a:endParaRPr lang="fr-FR" altLang="zh-CN" sz="157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ext Box 29"/>
            <p:cNvSpPr txBox="1">
              <a:spLocks noChangeArrowheads="1"/>
            </p:cNvSpPr>
            <p:nvPr/>
          </p:nvSpPr>
          <p:spPr bwMode="gray">
            <a:xfrm>
              <a:off x="3464942" y="3492332"/>
              <a:ext cx="2305051" cy="54419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algn="ctr">
                <a:defRPr/>
              </a:pPr>
              <a:r>
                <a:rPr kumimoji="1" lang="zh-CN" altLang="en-US" sz="1570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不同功能选择</a:t>
              </a:r>
            </a:p>
          </p:txBody>
        </p:sp>
      </p:grpSp>
      <p:sp>
        <p:nvSpPr>
          <p:cNvPr id="9" name="圆角矩形 13"/>
          <p:cNvSpPr/>
          <p:nvPr/>
        </p:nvSpPr>
        <p:spPr bwMode="auto">
          <a:xfrm>
            <a:off x="5080332" y="2884168"/>
            <a:ext cx="3612449" cy="528863"/>
          </a:xfrm>
          <a:prstGeom prst="roundRect">
            <a:avLst>
              <a:gd name="adj" fmla="val 7848"/>
            </a:avLst>
          </a:prstGeom>
          <a:noFill/>
          <a:ln w="38100">
            <a:solidFill>
              <a:srgbClr val="4D5FA1"/>
            </a:soli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3350" algn="l"/>
              </a:tabLst>
              <a:defRPr/>
            </a:pPr>
            <a:endParaRPr lang="zh-CN" altLang="en-US" sz="137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87"/>
          <p:cNvSpPr>
            <a:spLocks noChangeArrowheads="1"/>
          </p:cNvSpPr>
          <p:nvPr/>
        </p:nvSpPr>
        <p:spPr bwMode="auto">
          <a:xfrm>
            <a:off x="5269696" y="2178237"/>
            <a:ext cx="3294871" cy="30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en-US" altLang="zh-CN" sz="13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13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、个人中心</a:t>
            </a:r>
          </a:p>
        </p:txBody>
      </p:sp>
      <p:sp>
        <p:nvSpPr>
          <p:cNvPr id="13" name="圆角矩形 17"/>
          <p:cNvSpPr/>
          <p:nvPr/>
        </p:nvSpPr>
        <p:spPr bwMode="auto">
          <a:xfrm>
            <a:off x="5080331" y="2052323"/>
            <a:ext cx="3612449" cy="550869"/>
          </a:xfrm>
          <a:prstGeom prst="roundRect">
            <a:avLst>
              <a:gd name="adj" fmla="val 7848"/>
            </a:avLst>
          </a:prstGeom>
          <a:noFill/>
          <a:ln w="38100">
            <a:solidFill>
              <a:srgbClr val="4D5FA1"/>
            </a:soli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3350" algn="l"/>
              </a:tabLst>
              <a:defRPr/>
            </a:pPr>
            <a:endParaRPr lang="zh-CN" altLang="en-US" sz="137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87"/>
          <p:cNvSpPr>
            <a:spLocks noChangeArrowheads="1"/>
          </p:cNvSpPr>
          <p:nvPr/>
        </p:nvSpPr>
        <p:spPr bwMode="auto">
          <a:xfrm>
            <a:off x="5244574" y="2985036"/>
            <a:ext cx="3084857" cy="30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en-US" altLang="zh-CN" sz="13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137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、我的消息</a:t>
            </a:r>
          </a:p>
        </p:txBody>
      </p:sp>
      <p:sp>
        <p:nvSpPr>
          <p:cNvPr id="15" name="AutoShape 3"/>
          <p:cNvSpPr>
            <a:spLocks noChangeAspect="1" noChangeArrowheads="1"/>
          </p:cNvSpPr>
          <p:nvPr/>
        </p:nvSpPr>
        <p:spPr bwMode="auto">
          <a:xfrm>
            <a:off x="4913504" y="2213191"/>
            <a:ext cx="317500" cy="3175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AutoShape 3"/>
          <p:cNvSpPr>
            <a:spLocks noChangeAspect="1" noChangeArrowheads="1"/>
          </p:cNvSpPr>
          <p:nvPr/>
        </p:nvSpPr>
        <p:spPr bwMode="auto">
          <a:xfrm>
            <a:off x="4913504" y="2977826"/>
            <a:ext cx="317500" cy="3175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圆角矩形 21"/>
          <p:cNvSpPr/>
          <p:nvPr/>
        </p:nvSpPr>
        <p:spPr bwMode="auto">
          <a:xfrm>
            <a:off x="5080332" y="1250015"/>
            <a:ext cx="3612449" cy="533277"/>
          </a:xfrm>
          <a:prstGeom prst="roundRect">
            <a:avLst>
              <a:gd name="adj" fmla="val 7848"/>
            </a:avLst>
          </a:prstGeom>
          <a:noFill/>
          <a:ln w="38100">
            <a:solidFill>
              <a:srgbClr val="4D5FA1"/>
            </a:soli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lvl="2" algn="ctr" eaLnBrk="0" fontAlgn="ctr" hangingPunct="0">
              <a:buClr>
                <a:srgbClr val="FF0000"/>
              </a:buClr>
              <a:buSzPct val="70000"/>
              <a:buFont typeface="Wingdings" panose="05000000000000000000" pitchFamily="2" charset="2"/>
              <a:buChar char="n"/>
              <a:tabLst>
                <a:tab pos="133350" algn="l"/>
              </a:tabLst>
              <a:defRPr/>
            </a:pPr>
            <a:endParaRPr lang="zh-CN" altLang="en-US" sz="137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87"/>
          <p:cNvSpPr>
            <a:spLocks noChangeArrowheads="1"/>
          </p:cNvSpPr>
          <p:nvPr/>
        </p:nvSpPr>
        <p:spPr bwMode="auto">
          <a:xfrm>
            <a:off x="5269788" y="1389502"/>
            <a:ext cx="3352430" cy="30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endParaRPr lang="zh-CN" altLang="en-US" sz="137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AutoShape 3"/>
          <p:cNvSpPr>
            <a:spLocks noChangeAspect="1" noChangeArrowheads="1"/>
          </p:cNvSpPr>
          <p:nvPr/>
        </p:nvSpPr>
        <p:spPr bwMode="auto">
          <a:xfrm>
            <a:off x="4913504" y="1371886"/>
            <a:ext cx="317500" cy="317500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zh-CN" sz="157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AutoShape 593"/>
          <p:cNvSpPr>
            <a:spLocks noChangeArrowheads="1"/>
          </p:cNvSpPr>
          <p:nvPr/>
        </p:nvSpPr>
        <p:spPr bwMode="auto">
          <a:xfrm rot="10800000" flipH="1" flipV="1">
            <a:off x="2589107" y="2538058"/>
            <a:ext cx="433157" cy="346526"/>
          </a:xfrm>
          <a:prstGeom prst="rightArrow">
            <a:avLst>
              <a:gd name="adj1" fmla="val 60857"/>
              <a:gd name="adj2" fmla="val 56907"/>
            </a:avLst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buClr>
                <a:srgbClr val="FF0000"/>
              </a:buClr>
              <a:buSzPct val="70000"/>
              <a:defRPr/>
            </a:pPr>
            <a:endParaRPr lang="zh-CN" altLang="en-US" sz="157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组合 57"/>
          <p:cNvGrpSpPr/>
          <p:nvPr/>
        </p:nvGrpSpPr>
        <p:grpSpPr bwMode="auto">
          <a:xfrm>
            <a:off x="453153" y="2177883"/>
            <a:ext cx="2117988" cy="1115403"/>
            <a:chOff x="995344" y="2329499"/>
            <a:chExt cx="1904726" cy="1529714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3" name="Oval 2"/>
            <p:cNvSpPr>
              <a:spLocks noChangeAspect="1" noChangeArrowheads="1"/>
            </p:cNvSpPr>
            <p:nvPr/>
          </p:nvSpPr>
          <p:spPr bwMode="auto">
            <a:xfrm>
              <a:off x="1214411" y="2329499"/>
              <a:ext cx="1528794" cy="1529714"/>
            </a:xfrm>
            <a:prstGeom prst="ellipse">
              <a:avLst/>
            </a:prstGeom>
            <a:grpFill/>
            <a:ln w="25400">
              <a:noFill/>
            </a:ln>
            <a:effectLst>
              <a:outerShdw blurRad="225425" dist="38100" dir="5220000" algn="ctr">
                <a:srgbClr val="000000">
                  <a:alpha val="33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fontAlgn="ctr" hangingPunct="0">
                <a:buClr>
                  <a:srgbClr val="FF0000"/>
                </a:buClr>
                <a:buSzPct val="70000"/>
                <a:defRPr/>
              </a:pPr>
              <a:endParaRPr lang="fr-FR" altLang="zh-CN" sz="157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Box 147"/>
            <p:cNvSpPr txBox="1">
              <a:spLocks noChangeArrowheads="1"/>
            </p:cNvSpPr>
            <p:nvPr/>
          </p:nvSpPr>
          <p:spPr bwMode="auto">
            <a:xfrm>
              <a:off x="995344" y="2338744"/>
              <a:ext cx="1904726" cy="1447382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en-US" altLang="zh-CN" sz="1570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r>
                <a:rPr kumimoji="1" lang="zh-CN" altLang="en-US" sz="1570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、主页面和菜单选择：</a:t>
              </a:r>
            </a:p>
            <a:p>
              <a:pPr algn="ctr" fontAlgn="ctr">
                <a:buClr>
                  <a:srgbClr val="FF0000"/>
                </a:buClr>
                <a:buSzPct val="70000"/>
                <a:defRPr/>
              </a:pPr>
              <a:r>
                <a:rPr kumimoji="1" lang="zh-CN" altLang="en-US" sz="1570" dirty="0">
                  <a:solidFill>
                    <a:schemeClr val="bg1"/>
                  </a:solidFill>
                  <a:effectLst>
                    <a:reflection blurRad="6350" stA="50000" endA="300" endPos="50000" dist="29997" dir="5400000" sy="-10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跳转正确、选中反应正确</a:t>
              </a:r>
            </a:p>
          </p:txBody>
        </p:sp>
      </p:grpSp>
      <p:sp>
        <p:nvSpPr>
          <p:cNvPr id="25" name="矩形 87"/>
          <p:cNvSpPr>
            <a:spLocks noChangeArrowheads="1"/>
          </p:cNvSpPr>
          <p:nvPr/>
        </p:nvSpPr>
        <p:spPr bwMode="auto">
          <a:xfrm>
            <a:off x="5230961" y="1366072"/>
            <a:ext cx="3294871" cy="301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fontAlgn="ctr" hangingPunct="0">
              <a:buClr>
                <a:srgbClr val="FF0000"/>
              </a:buClr>
              <a:buSzPct val="70000"/>
            </a:pPr>
            <a:r>
              <a:rPr lang="en-US" altLang="zh-CN" sz="13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136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、首页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9" grpId="0" bldLvl="0" animBg="1"/>
      <p:bldP spid="12" grpId="0"/>
      <p:bldP spid="13" grpId="0" bldLvl="0" animBg="1"/>
      <p:bldP spid="14" grpId="0"/>
      <p:bldP spid="15" grpId="0" bldLvl="0" animBg="1"/>
      <p:bldP spid="16" grpId="0" bldLvl="0" animBg="1"/>
      <p:bldP spid="17" grpId="0" bldLvl="0" animBg="1"/>
      <p:bldP spid="18" grpId="0"/>
      <p:bldP spid="19" grpId="0" bldLvl="0" animBg="1"/>
      <p:bldP spid="21" grpId="0" bldLvl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9"/>
          <p:cNvSpPr/>
          <p:nvPr/>
        </p:nvSpPr>
        <p:spPr>
          <a:xfrm>
            <a:off x="908287" y="581783"/>
            <a:ext cx="1551754" cy="1428543"/>
          </a:xfrm>
          <a:prstGeom prst="roundRect">
            <a:avLst>
              <a:gd name="adj" fmla="val 935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cs typeface="+mn-ea"/>
              <a:sym typeface="+mn-lt"/>
            </a:endParaRPr>
          </a:p>
        </p:txBody>
      </p:sp>
      <p:sp>
        <p:nvSpPr>
          <p:cNvPr id="3" name="任意多边形 10"/>
          <p:cNvSpPr/>
          <p:nvPr/>
        </p:nvSpPr>
        <p:spPr>
          <a:xfrm>
            <a:off x="804693" y="1445911"/>
            <a:ext cx="1758938" cy="3474047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 dirty="0">
              <a:solidFill>
                <a:schemeClr val="bg1"/>
              </a:solidFill>
              <a:highlight>
                <a:srgbClr val="C0C0C0"/>
              </a:highlight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398924" y="1184116"/>
            <a:ext cx="570481" cy="57048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cs typeface="+mn-ea"/>
              <a:sym typeface="+mn-lt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1305552" y="756702"/>
            <a:ext cx="797971" cy="458059"/>
          </a:xfrm>
          <a:prstGeom prst="rect">
            <a:avLst/>
          </a:prstGeom>
          <a:noFill/>
        </p:spPr>
        <p:txBody>
          <a:bodyPr wrap="square" lIns="50403" tIns="25202" rIns="50403" bIns="25202" rtlCol="0">
            <a:spAutoFit/>
          </a:bodyPr>
          <a:lstStyle/>
          <a:p>
            <a:pPr algn="ctr"/>
            <a:r>
              <a:rPr lang="en-US" altLang="zh-HK" sz="2645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HK" altLang="en-US" sz="26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圆角矩形 13"/>
          <p:cNvSpPr/>
          <p:nvPr/>
        </p:nvSpPr>
        <p:spPr>
          <a:xfrm>
            <a:off x="2726513" y="581783"/>
            <a:ext cx="1551754" cy="1428543"/>
          </a:xfrm>
          <a:prstGeom prst="roundRect">
            <a:avLst>
              <a:gd name="adj" fmla="val 935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 dirty="0">
              <a:cs typeface="+mn-ea"/>
              <a:sym typeface="+mn-lt"/>
            </a:endParaRPr>
          </a:p>
        </p:txBody>
      </p:sp>
      <p:sp>
        <p:nvSpPr>
          <p:cNvPr id="7" name="任意多边形 14"/>
          <p:cNvSpPr/>
          <p:nvPr/>
        </p:nvSpPr>
        <p:spPr>
          <a:xfrm>
            <a:off x="2622919" y="1445910"/>
            <a:ext cx="1758938" cy="3474047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217148" y="1160670"/>
            <a:ext cx="570481" cy="57048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cs typeface="+mn-ea"/>
              <a:sym typeface="+mn-lt"/>
            </a:endParaRPr>
          </a:p>
        </p:txBody>
      </p:sp>
      <p:sp>
        <p:nvSpPr>
          <p:cNvPr id="9" name="文本框 48"/>
          <p:cNvSpPr txBox="1"/>
          <p:nvPr/>
        </p:nvSpPr>
        <p:spPr>
          <a:xfrm>
            <a:off x="3093214" y="756702"/>
            <a:ext cx="850807" cy="458059"/>
          </a:xfrm>
          <a:prstGeom prst="rect">
            <a:avLst/>
          </a:prstGeom>
          <a:noFill/>
        </p:spPr>
        <p:txBody>
          <a:bodyPr wrap="square" lIns="50403" tIns="25202" rIns="50403" bIns="25202" rtlCol="0">
            <a:spAutoFit/>
          </a:bodyPr>
          <a:lstStyle/>
          <a:p>
            <a:pPr algn="ctr"/>
            <a:r>
              <a:rPr lang="en-US" altLang="zh-HK" sz="2645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HK" altLang="en-US" sz="26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圆角矩形 17"/>
          <p:cNvSpPr/>
          <p:nvPr/>
        </p:nvSpPr>
        <p:spPr>
          <a:xfrm>
            <a:off x="4544738" y="581783"/>
            <a:ext cx="1551754" cy="1428543"/>
          </a:xfrm>
          <a:prstGeom prst="roundRect">
            <a:avLst>
              <a:gd name="adj" fmla="val 935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cs typeface="+mn-ea"/>
              <a:sym typeface="+mn-lt"/>
            </a:endParaRPr>
          </a:p>
        </p:txBody>
      </p:sp>
      <p:sp>
        <p:nvSpPr>
          <p:cNvPr id="11" name="任意多边形 18"/>
          <p:cNvSpPr/>
          <p:nvPr/>
        </p:nvSpPr>
        <p:spPr>
          <a:xfrm>
            <a:off x="4441144" y="1445910"/>
            <a:ext cx="1758938" cy="3474047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35373" y="1160670"/>
            <a:ext cx="570481" cy="57048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cs typeface="+mn-ea"/>
              <a:sym typeface="+mn-lt"/>
            </a:endParaRPr>
          </a:p>
        </p:txBody>
      </p:sp>
      <p:sp>
        <p:nvSpPr>
          <p:cNvPr id="13" name="文本框 54"/>
          <p:cNvSpPr txBox="1"/>
          <p:nvPr/>
        </p:nvSpPr>
        <p:spPr>
          <a:xfrm>
            <a:off x="4860502" y="756702"/>
            <a:ext cx="930322" cy="458059"/>
          </a:xfrm>
          <a:prstGeom prst="rect">
            <a:avLst/>
          </a:prstGeom>
          <a:noFill/>
        </p:spPr>
        <p:txBody>
          <a:bodyPr wrap="square" lIns="50403" tIns="25202" rIns="50403" bIns="25202" rtlCol="0">
            <a:spAutoFit/>
          </a:bodyPr>
          <a:lstStyle/>
          <a:p>
            <a:pPr algn="ctr"/>
            <a:r>
              <a:rPr lang="en-US" altLang="zh-HK" sz="2645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HK" altLang="en-US" sz="26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圆角矩形 21"/>
          <p:cNvSpPr/>
          <p:nvPr/>
        </p:nvSpPr>
        <p:spPr>
          <a:xfrm>
            <a:off x="6362963" y="581783"/>
            <a:ext cx="1551754" cy="1428543"/>
          </a:xfrm>
          <a:prstGeom prst="roundRect">
            <a:avLst>
              <a:gd name="adj" fmla="val 935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cs typeface="+mn-ea"/>
              <a:sym typeface="+mn-lt"/>
            </a:endParaRPr>
          </a:p>
        </p:txBody>
      </p:sp>
      <p:sp>
        <p:nvSpPr>
          <p:cNvPr id="15" name="任意多边形 22"/>
          <p:cNvSpPr/>
          <p:nvPr/>
        </p:nvSpPr>
        <p:spPr>
          <a:xfrm>
            <a:off x="6259370" y="1445910"/>
            <a:ext cx="1758938" cy="3474047"/>
          </a:xfrm>
          <a:custGeom>
            <a:avLst/>
            <a:gdLst>
              <a:gd name="connsiteX0" fmla="*/ 1 w 2466914"/>
              <a:gd name="connsiteY0" fmla="*/ 0 h 3944375"/>
              <a:gd name="connsiteX1" fmla="*/ 2466914 w 2466914"/>
              <a:gd name="connsiteY1" fmla="*/ 0 h 3944375"/>
              <a:gd name="connsiteX2" fmla="*/ 2466914 w 2466914"/>
              <a:gd name="connsiteY2" fmla="*/ 3515745 h 3944375"/>
              <a:gd name="connsiteX3" fmla="*/ 2466913 w 2466914"/>
              <a:gd name="connsiteY3" fmla="*/ 3515745 h 3944375"/>
              <a:gd name="connsiteX4" fmla="*/ 2466913 w 2466914"/>
              <a:gd name="connsiteY4" fmla="*/ 3757044 h 3944375"/>
              <a:gd name="connsiteX5" fmla="*/ 2279582 w 2466914"/>
              <a:gd name="connsiteY5" fmla="*/ 3944375 h 3944375"/>
              <a:gd name="connsiteX6" fmla="*/ 187331 w 2466914"/>
              <a:gd name="connsiteY6" fmla="*/ 3944375 h 3944375"/>
              <a:gd name="connsiteX7" fmla="*/ 0 w 2466914"/>
              <a:gd name="connsiteY7" fmla="*/ 3757044 h 3944375"/>
              <a:gd name="connsiteX8" fmla="*/ 0 w 2466914"/>
              <a:gd name="connsiteY8" fmla="*/ 2128171 h 3944375"/>
              <a:gd name="connsiteX9" fmla="*/ 1 w 2466914"/>
              <a:gd name="connsiteY9" fmla="*/ 2128161 h 394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6914" h="3944375">
                <a:moveTo>
                  <a:pt x="1" y="0"/>
                </a:moveTo>
                <a:lnTo>
                  <a:pt x="2466914" y="0"/>
                </a:lnTo>
                <a:lnTo>
                  <a:pt x="2466914" y="3515745"/>
                </a:lnTo>
                <a:lnTo>
                  <a:pt x="2466913" y="3515745"/>
                </a:lnTo>
                <a:lnTo>
                  <a:pt x="2466913" y="3757044"/>
                </a:lnTo>
                <a:cubicBezTo>
                  <a:pt x="2466913" y="3860504"/>
                  <a:pt x="2383042" y="3944375"/>
                  <a:pt x="2279582" y="3944375"/>
                </a:cubicBezTo>
                <a:lnTo>
                  <a:pt x="187331" y="3944375"/>
                </a:lnTo>
                <a:cubicBezTo>
                  <a:pt x="83871" y="3944375"/>
                  <a:pt x="0" y="3860504"/>
                  <a:pt x="0" y="3757044"/>
                </a:cubicBezTo>
                <a:lnTo>
                  <a:pt x="0" y="2128171"/>
                </a:lnTo>
                <a:lnTo>
                  <a:pt x="1" y="21281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853599" y="1160670"/>
            <a:ext cx="570481" cy="57048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403" tIns="25202" rIns="50403" bIns="25202" rtlCol="0" anchor="ctr"/>
          <a:lstStyle/>
          <a:p>
            <a:pPr algn="ctr"/>
            <a:endParaRPr lang="zh-HK" altLang="en-US" sz="975">
              <a:cs typeface="+mn-ea"/>
              <a:sym typeface="+mn-lt"/>
            </a:endParaRPr>
          </a:p>
        </p:txBody>
      </p:sp>
      <p:sp>
        <p:nvSpPr>
          <p:cNvPr id="17" name="文本框 60"/>
          <p:cNvSpPr txBox="1"/>
          <p:nvPr/>
        </p:nvSpPr>
        <p:spPr>
          <a:xfrm>
            <a:off x="6709290" y="756702"/>
            <a:ext cx="833059" cy="458059"/>
          </a:xfrm>
          <a:prstGeom prst="rect">
            <a:avLst/>
          </a:prstGeom>
          <a:noFill/>
        </p:spPr>
        <p:txBody>
          <a:bodyPr wrap="square" lIns="50403" tIns="25202" rIns="50403" bIns="25202" rtlCol="0">
            <a:spAutoFit/>
          </a:bodyPr>
          <a:lstStyle/>
          <a:p>
            <a:pPr algn="ctr"/>
            <a:r>
              <a:rPr lang="en-US" altLang="zh-HK" sz="2645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HK" altLang="en-US" sz="264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921214" y="2185246"/>
            <a:ext cx="1566646" cy="582474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发布、接受委托和已发布委托的信息正确，使用无问题出现，时间等信息获取正确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能转跳联系发布者的聊天界面</a:t>
            </a:r>
          </a:p>
        </p:txBody>
      </p:sp>
      <p:sp>
        <p:nvSpPr>
          <p:cNvPr id="19" name="Title 13"/>
          <p:cNvSpPr txBox="1"/>
          <p:nvPr/>
        </p:nvSpPr>
        <p:spPr>
          <a:xfrm>
            <a:off x="952113" y="1814724"/>
            <a:ext cx="1567215" cy="391205"/>
          </a:xfrm>
          <a:prstGeom prst="rect">
            <a:avLst/>
          </a:prstGeom>
        </p:spPr>
        <p:txBody>
          <a:bodyPr vert="horz" lIns="67204" tIns="33602" rIns="67204" bIns="33602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 defTabSz="671830">
              <a:defRPr/>
            </a:pPr>
            <a:r>
              <a:rPr lang="zh-CN" altLang="en-US" sz="1765" b="1" dirty="0">
                <a:solidFill>
                  <a:srgbClr val="5C5C5C">
                    <a:lumMod val="65000"/>
                    <a:lumOff val="3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委托</a:t>
            </a:r>
          </a:p>
        </p:txBody>
      </p:sp>
      <p:sp>
        <p:nvSpPr>
          <p:cNvPr id="20" name="Content Placeholder 2"/>
          <p:cNvSpPr txBox="1"/>
          <p:nvPr/>
        </p:nvSpPr>
        <p:spPr>
          <a:xfrm>
            <a:off x="2735985" y="2185246"/>
            <a:ext cx="1447598" cy="582474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创建、已创建、签到、已签到的信息正确，使用无问题出现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时间等信息获取正确</a:t>
            </a:r>
            <a:endParaRPr lang="en-US" altLang="zh-CN" b="1" dirty="0">
              <a:solidFill>
                <a:sysClr val="window" lastClr="FFFFFF">
                  <a:lumMod val="65000"/>
                </a:sysClr>
              </a:solidFill>
              <a:cs typeface="+mn-ea"/>
              <a:sym typeface="+mn-lt"/>
            </a:endParaRPr>
          </a:p>
        </p:txBody>
      </p:sp>
      <p:sp>
        <p:nvSpPr>
          <p:cNvPr id="21" name="Title 13"/>
          <p:cNvSpPr txBox="1"/>
          <p:nvPr/>
        </p:nvSpPr>
        <p:spPr>
          <a:xfrm>
            <a:off x="2726509" y="1814724"/>
            <a:ext cx="1567215" cy="391205"/>
          </a:xfrm>
          <a:prstGeom prst="rect">
            <a:avLst/>
          </a:prstGeom>
        </p:spPr>
        <p:txBody>
          <a:bodyPr vert="horz" lIns="67204" tIns="33602" rIns="67204" bIns="33602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 defTabSz="671830">
              <a:defRPr/>
            </a:pPr>
            <a:r>
              <a:rPr lang="zh-CN" altLang="en-US" sz="1765" b="1" dirty="0">
                <a:solidFill>
                  <a:srgbClr val="5C5C5C">
                    <a:lumMod val="65000"/>
                    <a:lumOff val="3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签到</a:t>
            </a:r>
          </a:p>
        </p:txBody>
      </p:sp>
      <p:sp>
        <p:nvSpPr>
          <p:cNvPr id="22" name="Content Placeholder 2"/>
          <p:cNvSpPr txBox="1"/>
          <p:nvPr/>
        </p:nvSpPr>
        <p:spPr>
          <a:xfrm>
            <a:off x="4485447" y="2185246"/>
            <a:ext cx="1758938" cy="582474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发布失物、寻物、寻找失物失主列表和我的发布的信息正确，使用无问题出现</a:t>
            </a: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时间等信息获取正确</a:t>
            </a:r>
            <a:endParaRPr lang="en-US" altLang="zh-CN" b="1" dirty="0">
              <a:solidFill>
                <a:sysClr val="window" lastClr="FFFFFF">
                  <a:lumMod val="65000"/>
                </a:sysClr>
              </a:solidFill>
              <a:cs typeface="+mn-ea"/>
              <a:sym typeface="+mn-lt"/>
            </a:endParaRPr>
          </a:p>
        </p:txBody>
      </p:sp>
      <p:sp>
        <p:nvSpPr>
          <p:cNvPr id="23" name="Title 13"/>
          <p:cNvSpPr txBox="1"/>
          <p:nvPr/>
        </p:nvSpPr>
        <p:spPr>
          <a:xfrm>
            <a:off x="4542514" y="1814724"/>
            <a:ext cx="1567215" cy="391205"/>
          </a:xfrm>
          <a:prstGeom prst="rect">
            <a:avLst/>
          </a:prstGeom>
        </p:spPr>
        <p:txBody>
          <a:bodyPr vert="horz" lIns="67204" tIns="33602" rIns="67204" bIns="33602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 defTabSz="671830">
              <a:defRPr/>
            </a:pPr>
            <a:r>
              <a:rPr lang="zh-CN" altLang="en-US" sz="1765" b="1" dirty="0">
                <a:solidFill>
                  <a:srgbClr val="5C5C5C">
                    <a:lumMod val="65000"/>
                    <a:lumOff val="3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失物招领</a:t>
            </a:r>
          </a:p>
        </p:txBody>
      </p:sp>
      <p:sp>
        <p:nvSpPr>
          <p:cNvPr id="24" name="Content Placeholder 2"/>
          <p:cNvSpPr txBox="1"/>
          <p:nvPr/>
        </p:nvSpPr>
        <p:spPr>
          <a:xfrm>
            <a:off x="6362962" y="2185246"/>
            <a:ext cx="1485039" cy="582474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显示、下拉正常、转跳正常</a:t>
            </a:r>
          </a:p>
        </p:txBody>
      </p:sp>
      <p:sp>
        <p:nvSpPr>
          <p:cNvPr id="25" name="Title 13"/>
          <p:cNvSpPr txBox="1"/>
          <p:nvPr/>
        </p:nvSpPr>
        <p:spPr>
          <a:xfrm>
            <a:off x="6353487" y="1814724"/>
            <a:ext cx="1567215" cy="391205"/>
          </a:xfrm>
          <a:prstGeom prst="rect">
            <a:avLst/>
          </a:prstGeom>
        </p:spPr>
        <p:txBody>
          <a:bodyPr vert="horz" lIns="67204" tIns="33602" rIns="67204" bIns="33602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 defTabSz="671830">
              <a:defRPr/>
            </a:pPr>
            <a:r>
              <a:rPr lang="zh-CN" altLang="en-US" sz="1765" b="1" dirty="0">
                <a:solidFill>
                  <a:srgbClr val="5C5C5C">
                    <a:lumMod val="65000"/>
                    <a:lumOff val="35000"/>
                  </a:srgbClr>
                </a:solidFill>
                <a:latin typeface="+mn-lt"/>
                <a:ea typeface="+mn-ea"/>
                <a:cs typeface="+mn-ea"/>
                <a:sym typeface="+mn-lt"/>
              </a:rPr>
              <a:t>常用网站</a:t>
            </a:r>
          </a:p>
        </p:txBody>
      </p:sp>
      <p:sp>
        <p:nvSpPr>
          <p:cNvPr id="27" name="TextBox 20"/>
          <p:cNvSpPr txBox="1"/>
          <p:nvPr/>
        </p:nvSpPr>
        <p:spPr>
          <a:xfrm>
            <a:off x="3696517" y="191182"/>
            <a:ext cx="2046340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7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sz="157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、首页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BB35B1-9551-432A-9043-062C6C55C5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99" y="1208970"/>
            <a:ext cx="1786252" cy="1424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3AE22-F0E6-42B1-9F42-99C13BCD6BCA}"/>
              </a:ext>
            </a:extLst>
          </p:cNvPr>
          <p:cNvSpPr txBox="1"/>
          <p:nvPr/>
        </p:nvSpPr>
        <p:spPr>
          <a:xfrm>
            <a:off x="2990790" y="2718010"/>
            <a:ext cx="31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系统功能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C1B2A-260C-4E17-AD37-CE486091A49C}"/>
              </a:ext>
            </a:extLst>
          </p:cNvPr>
          <p:cNvSpPr txBox="1"/>
          <p:nvPr/>
        </p:nvSpPr>
        <p:spPr>
          <a:xfrm>
            <a:off x="3730989" y="1149483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3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1</a:t>
            </a:r>
            <a:endParaRPr lang="zh-CN" altLang="en-US" sz="10143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03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/>
          <p:nvPr/>
        </p:nvSpPr>
        <p:spPr bwMode="auto">
          <a:xfrm>
            <a:off x="4544408" y="2189300"/>
            <a:ext cx="1218076" cy="1715106"/>
          </a:xfrm>
          <a:custGeom>
            <a:avLst/>
            <a:gdLst>
              <a:gd name="T0" fmla="*/ 2147483647 w 1467"/>
              <a:gd name="T1" fmla="*/ 2147483647 h 2068"/>
              <a:gd name="T2" fmla="*/ 2147483647 w 1467"/>
              <a:gd name="T3" fmla="*/ 2147483647 h 2068"/>
              <a:gd name="T4" fmla="*/ 2147483647 w 1467"/>
              <a:gd name="T5" fmla="*/ 2147483647 h 2068"/>
              <a:gd name="T6" fmla="*/ 2147483647 w 1467"/>
              <a:gd name="T7" fmla="*/ 2147483647 h 2068"/>
              <a:gd name="T8" fmla="*/ 2147483647 w 1467"/>
              <a:gd name="T9" fmla="*/ 2147483647 h 2068"/>
              <a:gd name="T10" fmla="*/ 2147483647 w 1467"/>
              <a:gd name="T11" fmla="*/ 2147483647 h 2068"/>
              <a:gd name="T12" fmla="*/ 2147483647 w 1467"/>
              <a:gd name="T13" fmla="*/ 2147483647 h 2068"/>
              <a:gd name="T14" fmla="*/ 2147483647 w 1467"/>
              <a:gd name="T15" fmla="*/ 2147483647 h 2068"/>
              <a:gd name="T16" fmla="*/ 0 w 1467"/>
              <a:gd name="T17" fmla="*/ 0 h 2068"/>
              <a:gd name="T18" fmla="*/ 2147483647 w 1467"/>
              <a:gd name="T19" fmla="*/ 0 h 2068"/>
              <a:gd name="T20" fmla="*/ 2147483647 w 1467"/>
              <a:gd name="T21" fmla="*/ 2147483647 h 20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67" h="2068">
                <a:moveTo>
                  <a:pt x="1467" y="571"/>
                </a:moveTo>
                <a:cubicBezTo>
                  <a:pt x="1467" y="1909"/>
                  <a:pt x="1467" y="1909"/>
                  <a:pt x="1467" y="1909"/>
                </a:cubicBezTo>
                <a:cubicBezTo>
                  <a:pt x="1467" y="1996"/>
                  <a:pt x="1396" y="2068"/>
                  <a:pt x="1309" y="2068"/>
                </a:cubicBezTo>
                <a:cubicBezTo>
                  <a:pt x="724" y="2068"/>
                  <a:pt x="724" y="2068"/>
                  <a:pt x="724" y="2068"/>
                </a:cubicBezTo>
                <a:cubicBezTo>
                  <a:pt x="637" y="2068"/>
                  <a:pt x="566" y="1996"/>
                  <a:pt x="566" y="1909"/>
                </a:cubicBezTo>
                <a:cubicBezTo>
                  <a:pt x="566" y="571"/>
                  <a:pt x="566" y="571"/>
                  <a:pt x="566" y="571"/>
                </a:cubicBezTo>
                <a:cubicBezTo>
                  <a:pt x="566" y="568"/>
                  <a:pt x="566" y="565"/>
                  <a:pt x="566" y="562"/>
                </a:cubicBezTo>
                <a:cubicBezTo>
                  <a:pt x="556" y="262"/>
                  <a:pt x="311" y="19"/>
                  <a:pt x="3" y="1"/>
                </a:cubicBezTo>
                <a:cubicBezTo>
                  <a:pt x="2" y="1"/>
                  <a:pt x="1" y="0"/>
                  <a:pt x="0" y="0"/>
                </a:cubicBezTo>
                <a:cubicBezTo>
                  <a:pt x="896" y="0"/>
                  <a:pt x="896" y="0"/>
                  <a:pt x="896" y="0"/>
                </a:cubicBezTo>
                <a:cubicBezTo>
                  <a:pt x="1211" y="0"/>
                  <a:pt x="1467" y="256"/>
                  <a:pt x="1467" y="571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975"/>
          </a:p>
        </p:txBody>
      </p:sp>
      <p:sp>
        <p:nvSpPr>
          <p:cNvPr id="3" name="Freeform 6"/>
          <p:cNvSpPr/>
          <p:nvPr/>
        </p:nvSpPr>
        <p:spPr bwMode="auto">
          <a:xfrm>
            <a:off x="4048778" y="1436987"/>
            <a:ext cx="1713939" cy="1216909"/>
          </a:xfrm>
          <a:custGeom>
            <a:avLst/>
            <a:gdLst>
              <a:gd name="T0" fmla="*/ 2147483647 w 2067"/>
              <a:gd name="T1" fmla="*/ 0 h 1468"/>
              <a:gd name="T2" fmla="*/ 2147483647 w 2067"/>
              <a:gd name="T3" fmla="*/ 0 h 1468"/>
              <a:gd name="T4" fmla="*/ 2147483647 w 2067"/>
              <a:gd name="T5" fmla="*/ 2147483647 h 1468"/>
              <a:gd name="T6" fmla="*/ 2147483647 w 2067"/>
              <a:gd name="T7" fmla="*/ 2147483647 h 1468"/>
              <a:gd name="T8" fmla="*/ 2147483647 w 2067"/>
              <a:gd name="T9" fmla="*/ 2147483647 h 1468"/>
              <a:gd name="T10" fmla="*/ 2147483647 w 2067"/>
              <a:gd name="T11" fmla="*/ 2147483647 h 1468"/>
              <a:gd name="T12" fmla="*/ 2147483647 w 2067"/>
              <a:gd name="T13" fmla="*/ 2147483647 h 1468"/>
              <a:gd name="T14" fmla="*/ 2147483647 w 2067"/>
              <a:gd name="T15" fmla="*/ 2147483647 h 1468"/>
              <a:gd name="T16" fmla="*/ 0 w 2067"/>
              <a:gd name="T17" fmla="*/ 2147483647 h 1468"/>
              <a:gd name="T18" fmla="*/ 0 w 2067"/>
              <a:gd name="T19" fmla="*/ 2147483647 h 1468"/>
              <a:gd name="T20" fmla="*/ 2147483647 w 2067"/>
              <a:gd name="T21" fmla="*/ 0 h 14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067" h="1468">
                <a:moveTo>
                  <a:pt x="571" y="0"/>
                </a:moveTo>
                <a:cubicBezTo>
                  <a:pt x="1909" y="0"/>
                  <a:pt x="1909" y="0"/>
                  <a:pt x="1909" y="0"/>
                </a:cubicBezTo>
                <a:cubicBezTo>
                  <a:pt x="1996" y="0"/>
                  <a:pt x="2067" y="71"/>
                  <a:pt x="2067" y="159"/>
                </a:cubicBezTo>
                <a:cubicBezTo>
                  <a:pt x="2067" y="743"/>
                  <a:pt x="2067" y="743"/>
                  <a:pt x="2067" y="743"/>
                </a:cubicBezTo>
                <a:cubicBezTo>
                  <a:pt x="2067" y="831"/>
                  <a:pt x="1996" y="902"/>
                  <a:pt x="1909" y="902"/>
                </a:cubicBezTo>
                <a:cubicBezTo>
                  <a:pt x="571" y="902"/>
                  <a:pt x="571" y="902"/>
                  <a:pt x="571" y="902"/>
                </a:cubicBezTo>
                <a:cubicBezTo>
                  <a:pt x="568" y="902"/>
                  <a:pt x="565" y="902"/>
                  <a:pt x="562" y="902"/>
                </a:cubicBezTo>
                <a:cubicBezTo>
                  <a:pt x="261" y="911"/>
                  <a:pt x="19" y="1156"/>
                  <a:pt x="1" y="1464"/>
                </a:cubicBezTo>
                <a:cubicBezTo>
                  <a:pt x="0" y="1465"/>
                  <a:pt x="0" y="1467"/>
                  <a:pt x="0" y="1468"/>
                </a:cubicBezTo>
                <a:cubicBezTo>
                  <a:pt x="0" y="571"/>
                  <a:pt x="0" y="571"/>
                  <a:pt x="0" y="571"/>
                </a:cubicBezTo>
                <a:cubicBezTo>
                  <a:pt x="0" y="256"/>
                  <a:pt x="256" y="0"/>
                  <a:pt x="571" y="0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975"/>
          </a:p>
        </p:txBody>
      </p:sp>
      <p:sp>
        <p:nvSpPr>
          <p:cNvPr id="4" name="Freeform 7"/>
          <p:cNvSpPr/>
          <p:nvPr/>
        </p:nvSpPr>
        <p:spPr bwMode="auto">
          <a:xfrm>
            <a:off x="3272663" y="1436754"/>
            <a:ext cx="1218076" cy="1713939"/>
          </a:xfrm>
          <a:custGeom>
            <a:avLst/>
            <a:gdLst>
              <a:gd name="T0" fmla="*/ 0 w 1467"/>
              <a:gd name="T1" fmla="*/ 2147483647 h 2068"/>
              <a:gd name="T2" fmla="*/ 0 w 1467"/>
              <a:gd name="T3" fmla="*/ 2147483647 h 2068"/>
              <a:gd name="T4" fmla="*/ 2147483647 w 1467"/>
              <a:gd name="T5" fmla="*/ 0 h 2068"/>
              <a:gd name="T6" fmla="*/ 2147483647 w 1467"/>
              <a:gd name="T7" fmla="*/ 0 h 2068"/>
              <a:gd name="T8" fmla="*/ 2147483647 w 1467"/>
              <a:gd name="T9" fmla="*/ 2147483647 h 2068"/>
              <a:gd name="T10" fmla="*/ 2147483647 w 1467"/>
              <a:gd name="T11" fmla="*/ 2147483647 h 2068"/>
              <a:gd name="T12" fmla="*/ 2147483647 w 1467"/>
              <a:gd name="T13" fmla="*/ 2147483647 h 2068"/>
              <a:gd name="T14" fmla="*/ 2147483647 w 1467"/>
              <a:gd name="T15" fmla="*/ 2147483647 h 2068"/>
              <a:gd name="T16" fmla="*/ 2147483647 w 1467"/>
              <a:gd name="T17" fmla="*/ 2147483647 h 2068"/>
              <a:gd name="T18" fmla="*/ 2147483647 w 1467"/>
              <a:gd name="T19" fmla="*/ 2147483647 h 2068"/>
              <a:gd name="T20" fmla="*/ 0 w 1467"/>
              <a:gd name="T21" fmla="*/ 2147483647 h 20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467" h="2068">
                <a:moveTo>
                  <a:pt x="0" y="1497"/>
                </a:moveTo>
                <a:cubicBezTo>
                  <a:pt x="0" y="159"/>
                  <a:pt x="0" y="159"/>
                  <a:pt x="0" y="159"/>
                </a:cubicBezTo>
                <a:cubicBezTo>
                  <a:pt x="0" y="72"/>
                  <a:pt x="71" y="0"/>
                  <a:pt x="158" y="0"/>
                </a:cubicBezTo>
                <a:cubicBezTo>
                  <a:pt x="743" y="0"/>
                  <a:pt x="743" y="0"/>
                  <a:pt x="743" y="0"/>
                </a:cubicBezTo>
                <a:cubicBezTo>
                  <a:pt x="830" y="0"/>
                  <a:pt x="901" y="72"/>
                  <a:pt x="901" y="159"/>
                </a:cubicBezTo>
                <a:cubicBezTo>
                  <a:pt x="901" y="1497"/>
                  <a:pt x="901" y="1497"/>
                  <a:pt x="901" y="1497"/>
                </a:cubicBezTo>
                <a:cubicBezTo>
                  <a:pt x="901" y="1500"/>
                  <a:pt x="901" y="1503"/>
                  <a:pt x="902" y="1506"/>
                </a:cubicBezTo>
                <a:cubicBezTo>
                  <a:pt x="911" y="1806"/>
                  <a:pt x="1156" y="2049"/>
                  <a:pt x="1464" y="2067"/>
                </a:cubicBezTo>
                <a:cubicBezTo>
                  <a:pt x="1465" y="2067"/>
                  <a:pt x="1466" y="2068"/>
                  <a:pt x="1467" y="2068"/>
                </a:cubicBezTo>
                <a:cubicBezTo>
                  <a:pt x="571" y="2068"/>
                  <a:pt x="571" y="2068"/>
                  <a:pt x="571" y="2068"/>
                </a:cubicBezTo>
                <a:cubicBezTo>
                  <a:pt x="256" y="2068"/>
                  <a:pt x="0" y="1812"/>
                  <a:pt x="0" y="1497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975"/>
          </a:p>
        </p:txBody>
      </p:sp>
      <p:sp>
        <p:nvSpPr>
          <p:cNvPr id="5" name="Freeform 8"/>
          <p:cNvSpPr/>
          <p:nvPr/>
        </p:nvSpPr>
        <p:spPr bwMode="auto">
          <a:xfrm>
            <a:off x="3284331" y="2697998"/>
            <a:ext cx="1715106" cy="1216909"/>
          </a:xfrm>
          <a:custGeom>
            <a:avLst/>
            <a:gdLst>
              <a:gd name="T0" fmla="*/ 2147483647 w 2068"/>
              <a:gd name="T1" fmla="*/ 2147483647 h 1468"/>
              <a:gd name="T2" fmla="*/ 2147483647 w 2068"/>
              <a:gd name="T3" fmla="*/ 2147483647 h 1468"/>
              <a:gd name="T4" fmla="*/ 0 w 2068"/>
              <a:gd name="T5" fmla="*/ 2147483647 h 1468"/>
              <a:gd name="T6" fmla="*/ 0 w 2068"/>
              <a:gd name="T7" fmla="*/ 2147483647 h 1468"/>
              <a:gd name="T8" fmla="*/ 2147483647 w 2068"/>
              <a:gd name="T9" fmla="*/ 2147483647 h 1468"/>
              <a:gd name="T10" fmla="*/ 2147483647 w 2068"/>
              <a:gd name="T11" fmla="*/ 2147483647 h 1468"/>
              <a:gd name="T12" fmla="*/ 2147483647 w 2068"/>
              <a:gd name="T13" fmla="*/ 2147483647 h 1468"/>
              <a:gd name="T14" fmla="*/ 2147483647 w 2068"/>
              <a:gd name="T15" fmla="*/ 2147483647 h 1468"/>
              <a:gd name="T16" fmla="*/ 2147483647 w 2068"/>
              <a:gd name="T17" fmla="*/ 0 h 1468"/>
              <a:gd name="T18" fmla="*/ 2147483647 w 2068"/>
              <a:gd name="T19" fmla="*/ 2147483647 h 1468"/>
              <a:gd name="T20" fmla="*/ 2147483647 w 2068"/>
              <a:gd name="T21" fmla="*/ 2147483647 h 14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068" h="1468">
                <a:moveTo>
                  <a:pt x="1497" y="1468"/>
                </a:moveTo>
                <a:cubicBezTo>
                  <a:pt x="158" y="1468"/>
                  <a:pt x="158" y="1468"/>
                  <a:pt x="158" y="1468"/>
                </a:cubicBezTo>
                <a:cubicBezTo>
                  <a:pt x="71" y="1468"/>
                  <a:pt x="0" y="1397"/>
                  <a:pt x="0" y="1309"/>
                </a:cubicBezTo>
                <a:cubicBezTo>
                  <a:pt x="0" y="725"/>
                  <a:pt x="0" y="725"/>
                  <a:pt x="0" y="725"/>
                </a:cubicBezTo>
                <a:cubicBezTo>
                  <a:pt x="0" y="637"/>
                  <a:pt x="71" y="566"/>
                  <a:pt x="158" y="566"/>
                </a:cubicBezTo>
                <a:cubicBezTo>
                  <a:pt x="1497" y="566"/>
                  <a:pt x="1497" y="566"/>
                  <a:pt x="1497" y="566"/>
                </a:cubicBezTo>
                <a:cubicBezTo>
                  <a:pt x="1500" y="566"/>
                  <a:pt x="1503" y="566"/>
                  <a:pt x="1506" y="566"/>
                </a:cubicBezTo>
                <a:cubicBezTo>
                  <a:pt x="1806" y="557"/>
                  <a:pt x="2049" y="312"/>
                  <a:pt x="2067" y="4"/>
                </a:cubicBezTo>
                <a:cubicBezTo>
                  <a:pt x="2067" y="3"/>
                  <a:pt x="2067" y="1"/>
                  <a:pt x="2068" y="0"/>
                </a:cubicBezTo>
                <a:cubicBezTo>
                  <a:pt x="2068" y="897"/>
                  <a:pt x="2068" y="897"/>
                  <a:pt x="2068" y="897"/>
                </a:cubicBezTo>
                <a:cubicBezTo>
                  <a:pt x="2068" y="1212"/>
                  <a:pt x="1811" y="1468"/>
                  <a:pt x="1497" y="1468"/>
                </a:cubicBez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975"/>
          </a:p>
        </p:txBody>
      </p:sp>
      <p:sp>
        <p:nvSpPr>
          <p:cNvPr id="6" name="矩形 24"/>
          <p:cNvSpPr>
            <a:spLocks noChangeArrowheads="1"/>
          </p:cNvSpPr>
          <p:nvPr/>
        </p:nvSpPr>
        <p:spPr bwMode="auto">
          <a:xfrm>
            <a:off x="3466342" y="1673601"/>
            <a:ext cx="42672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60">
                <a:solidFill>
                  <a:schemeClr val="bg1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 panose="01010101010101010101"/>
              </a:rPr>
              <a:t>01</a:t>
            </a:r>
            <a:endParaRPr lang="zh-CN" altLang="en-US" sz="2060">
              <a:solidFill>
                <a:schemeClr val="bg1"/>
              </a:solidFill>
              <a:latin typeface="Impact" panose="020B0806030902050204" pitchFamily="34" charset="0"/>
              <a:ea typeface="Malgun Gothic" panose="020B0503020000020004" pitchFamily="34" charset="-127"/>
              <a:cs typeface="Adobe Naskh Medium" panose="01010101010101010101"/>
            </a:endParaRPr>
          </a:p>
        </p:txBody>
      </p:sp>
      <p:sp>
        <p:nvSpPr>
          <p:cNvPr id="7" name="矩形 25"/>
          <p:cNvSpPr>
            <a:spLocks noChangeArrowheads="1"/>
          </p:cNvSpPr>
          <p:nvPr/>
        </p:nvSpPr>
        <p:spPr bwMode="auto">
          <a:xfrm>
            <a:off x="5254952" y="1612931"/>
            <a:ext cx="458780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60">
                <a:solidFill>
                  <a:schemeClr val="bg1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 panose="01010101010101010101"/>
              </a:rPr>
              <a:t>02</a:t>
            </a:r>
            <a:endParaRPr lang="zh-CN" altLang="en-US" sz="2060">
              <a:solidFill>
                <a:schemeClr val="bg1"/>
              </a:solidFill>
              <a:latin typeface="Impact" panose="020B0806030902050204" pitchFamily="34" charset="0"/>
              <a:ea typeface="Malgun Gothic" panose="020B0503020000020004" pitchFamily="34" charset="-127"/>
              <a:cs typeface="Adobe Naskh Medium" panose="01010101010101010101"/>
            </a:endParaRPr>
          </a:p>
        </p:txBody>
      </p:sp>
      <p:sp>
        <p:nvSpPr>
          <p:cNvPr id="8" name="矩形 26"/>
          <p:cNvSpPr>
            <a:spLocks noChangeArrowheads="1"/>
          </p:cNvSpPr>
          <p:nvPr/>
        </p:nvSpPr>
        <p:spPr bwMode="auto">
          <a:xfrm>
            <a:off x="5203616" y="3406209"/>
            <a:ext cx="465192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60">
                <a:solidFill>
                  <a:schemeClr val="bg1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 panose="01010101010101010101"/>
              </a:rPr>
              <a:t>03</a:t>
            </a:r>
            <a:endParaRPr lang="zh-CN" altLang="en-US" sz="2060">
              <a:solidFill>
                <a:schemeClr val="bg1"/>
              </a:solidFill>
              <a:latin typeface="Impact" panose="020B0806030902050204" pitchFamily="34" charset="0"/>
              <a:ea typeface="Malgun Gothic" panose="020B0503020000020004" pitchFamily="34" charset="-127"/>
              <a:cs typeface="Adobe Naskh Medium" panose="01010101010101010101"/>
            </a:endParaRPr>
          </a:p>
        </p:txBody>
      </p:sp>
      <p:sp>
        <p:nvSpPr>
          <p:cNvPr id="9" name="矩形 27"/>
          <p:cNvSpPr>
            <a:spLocks noChangeArrowheads="1"/>
          </p:cNvSpPr>
          <p:nvPr/>
        </p:nvSpPr>
        <p:spPr bwMode="auto">
          <a:xfrm>
            <a:off x="3434840" y="3347872"/>
            <a:ext cx="457176" cy="40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60">
                <a:solidFill>
                  <a:schemeClr val="bg1"/>
                </a:solidFill>
                <a:latin typeface="Impact" panose="020B0806030902050204" pitchFamily="34" charset="0"/>
                <a:ea typeface="Malgun Gothic" panose="020B0503020000020004" pitchFamily="34" charset="-127"/>
                <a:cs typeface="Adobe Naskh Medium" panose="01010101010101010101"/>
              </a:rPr>
              <a:t>04</a:t>
            </a:r>
            <a:endParaRPr lang="zh-CN" altLang="en-US" sz="2060">
              <a:solidFill>
                <a:schemeClr val="bg1"/>
              </a:solidFill>
              <a:latin typeface="Impact" panose="020B0806030902050204" pitchFamily="34" charset="0"/>
              <a:ea typeface="Malgun Gothic" panose="020B0503020000020004" pitchFamily="34" charset="-127"/>
              <a:cs typeface="Adobe Naskh Medium" panose="01010101010101010101"/>
            </a:endParaRPr>
          </a:p>
        </p:txBody>
      </p:sp>
      <p:sp>
        <p:nvSpPr>
          <p:cNvPr id="10" name="TextBox 57"/>
          <p:cNvSpPr txBox="1"/>
          <p:nvPr/>
        </p:nvSpPr>
        <p:spPr bwMode="auto">
          <a:xfrm>
            <a:off x="882032" y="873720"/>
            <a:ext cx="2205987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正确显示当前用户头像与账号名；</a:t>
            </a:r>
          </a:p>
        </p:txBody>
      </p:sp>
      <p:sp>
        <p:nvSpPr>
          <p:cNvPr id="11" name="TextBox 57"/>
          <p:cNvSpPr txBox="1"/>
          <p:nvPr/>
        </p:nvSpPr>
        <p:spPr bwMode="auto">
          <a:xfrm>
            <a:off x="5816154" y="608569"/>
            <a:ext cx="2630370" cy="2249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选择我的资料：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正确显示当前已登录用户信息；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选择修改后能成功修改并保存，系统认定的账号信息则无法修改；</a:t>
            </a:r>
          </a:p>
        </p:txBody>
      </p:sp>
      <p:sp>
        <p:nvSpPr>
          <p:cNvPr id="12" name="TextBox 57"/>
          <p:cNvSpPr txBox="1"/>
          <p:nvPr/>
        </p:nvSpPr>
        <p:spPr bwMode="auto">
          <a:xfrm>
            <a:off x="5762484" y="3526178"/>
            <a:ext cx="2630370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选择退出登录：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是否转跳登陆界面；</a:t>
            </a:r>
          </a:p>
        </p:txBody>
      </p:sp>
      <p:sp>
        <p:nvSpPr>
          <p:cNvPr id="13" name="TextBox 57"/>
          <p:cNvSpPr txBox="1"/>
          <p:nvPr/>
        </p:nvSpPr>
        <p:spPr bwMode="auto">
          <a:xfrm>
            <a:off x="227843" y="2140909"/>
            <a:ext cx="3056255" cy="233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选择修改密码：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密码的文本显示；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旧密码输入错误反应；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新密码设置时设定密码与再次输入相同与不同的反应；</a:t>
            </a:r>
          </a:p>
          <a:p>
            <a:pPr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是否有保存修改设定，下次登陆是否为新设置；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3892016" y="650204"/>
            <a:ext cx="1362936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7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6</a:t>
            </a:r>
            <a:r>
              <a:rPr lang="zh-CN" altLang="en-US" sz="157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、个人中心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/>
          <p:nvPr/>
        </p:nvSpPr>
        <p:spPr>
          <a:xfrm>
            <a:off x="1922145" y="1183420"/>
            <a:ext cx="5227320" cy="582295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（1）显示已有的所有聊天记录信息列表，包括对方昵称和最后消息记录；</a:t>
            </a:r>
          </a:p>
        </p:txBody>
      </p:sp>
      <p:sp>
        <p:nvSpPr>
          <p:cNvPr id="13" name="Content Placeholder 2"/>
          <p:cNvSpPr txBox="1"/>
          <p:nvPr/>
        </p:nvSpPr>
        <p:spPr>
          <a:xfrm>
            <a:off x="1922145" y="2112645"/>
            <a:ext cx="5154295" cy="593090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（2）点击进入后能发送消息，对方气泡与自己位置、颜色不同；</a:t>
            </a:r>
          </a:p>
        </p:txBody>
      </p:sp>
      <p:sp>
        <p:nvSpPr>
          <p:cNvPr id="15" name="Content Placeholder 2"/>
          <p:cNvSpPr txBox="1"/>
          <p:nvPr/>
        </p:nvSpPr>
        <p:spPr>
          <a:xfrm>
            <a:off x="1922145" y="3211830"/>
            <a:ext cx="4978400" cy="582295"/>
          </a:xfrm>
          <a:prstGeom prst="rect">
            <a:avLst/>
          </a:prstGeom>
        </p:spPr>
        <p:txBody>
          <a:bodyPr vert="horz" lIns="67204" tIns="33602" rIns="67204" bIns="33602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zh-CN" altLang="en-US" sz="2000" b="1" dirty="0">
                <a:solidFill>
                  <a:sysClr val="window" lastClr="FFFFFF">
                    <a:lumMod val="65000"/>
                  </a:sysClr>
                </a:solidFill>
                <a:cs typeface="+mn-ea"/>
                <a:sym typeface="+mn-lt"/>
              </a:rPr>
              <a:t>（3）双方正常能发送接收信息实现交流；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2660476" y="1144341"/>
            <a:ext cx="3232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660476" y="4128235"/>
            <a:ext cx="3232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0"/>
          <p:cNvSpPr txBox="1"/>
          <p:nvPr/>
        </p:nvSpPr>
        <p:spPr>
          <a:xfrm>
            <a:off x="3722389" y="591502"/>
            <a:ext cx="2046340" cy="33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7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57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、我的消息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06903" y="1285875"/>
            <a:ext cx="898216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用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户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体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130465" y="132430"/>
            <a:ext cx="319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没有新教务系统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（已解决） </a:t>
            </a:r>
            <a:r>
              <a:rPr lang="zh-CN" altLang="en-US" sz="975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130466" y="573755"/>
            <a:ext cx="592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修改用户昵称后返回个人中心昵称没有刷新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（已解决）    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130466" y="1014445"/>
            <a:ext cx="4466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无法下拉列表刷新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（已解决） </a:t>
            </a:r>
            <a:r>
              <a:rPr lang="zh-CN" altLang="en-US" sz="975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130466" y="1433545"/>
            <a:ext cx="4212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标题栏没有随着功能而更新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（已解决）   </a:t>
            </a:r>
            <a:r>
              <a:rPr lang="zh-CN" altLang="en-US" sz="975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130466" y="4416140"/>
            <a:ext cx="4212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没有适应多个屏幕尺寸的多种版本  </a:t>
            </a:r>
            <a:r>
              <a:rPr lang="zh-CN" altLang="en-US" sz="975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30464" y="3926714"/>
            <a:ext cx="5640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没有消息提醒功能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30465" y="1853836"/>
            <a:ext cx="5640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已签到的课程再次点进去可以重复签到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（已解决）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30465" y="2288176"/>
            <a:ext cx="5640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没有搜索功能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（已解决）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30465" y="2723786"/>
            <a:ext cx="592920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自己创建的委托、失物招领、寻物启事，</a:t>
            </a: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   点开之后也会有联系发布人的按钮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（已解决）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96E08E-69EE-4A61-8DAB-50D67388B734}"/>
              </a:ext>
            </a:extLst>
          </p:cNvPr>
          <p:cNvSpPr txBox="1"/>
          <p:nvPr/>
        </p:nvSpPr>
        <p:spPr>
          <a:xfrm>
            <a:off x="2130465" y="3436256"/>
            <a:ext cx="609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发布委托时的输入框只能显示固定的几个字符</a:t>
            </a:r>
            <a:r>
              <a:rPr lang="zh-CN" altLang="en-US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（已解决）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DBB35B1-9551-432A-9043-062C6C55C5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99" y="1208970"/>
            <a:ext cx="1786252" cy="142495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53AE22-F0E6-42B1-9F42-99C13BCD6BCA}"/>
              </a:ext>
            </a:extLst>
          </p:cNvPr>
          <p:cNvSpPr txBox="1"/>
          <p:nvPr/>
        </p:nvSpPr>
        <p:spPr>
          <a:xfrm>
            <a:off x="2990790" y="2718010"/>
            <a:ext cx="3151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团队分工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0C1B2A-260C-4E17-AD37-CE486091A49C}"/>
              </a:ext>
            </a:extLst>
          </p:cNvPr>
          <p:cNvSpPr txBox="1"/>
          <p:nvPr/>
        </p:nvSpPr>
        <p:spPr>
          <a:xfrm>
            <a:off x="3730989" y="1149483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3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3</a:t>
            </a:r>
            <a:endParaRPr lang="zh-CN" altLang="en-US" sz="10143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72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4258ADB-CF19-4225-82C1-7199DA3F7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718572"/>
              </p:ext>
            </p:extLst>
          </p:nvPr>
        </p:nvGraphicFramePr>
        <p:xfrm>
          <a:off x="251749" y="150238"/>
          <a:ext cx="8496040" cy="47398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43738">
                  <a:extLst>
                    <a:ext uri="{9D8B030D-6E8A-4147-A177-3AD203B41FA5}">
                      <a16:colId xmlns:a16="http://schemas.microsoft.com/office/drawing/2014/main" val="1926021216"/>
                    </a:ext>
                  </a:extLst>
                </a:gridCol>
                <a:gridCol w="1625046">
                  <a:extLst>
                    <a:ext uri="{9D8B030D-6E8A-4147-A177-3AD203B41FA5}">
                      <a16:colId xmlns:a16="http://schemas.microsoft.com/office/drawing/2014/main" val="3167622629"/>
                    </a:ext>
                  </a:extLst>
                </a:gridCol>
                <a:gridCol w="2016501">
                  <a:extLst>
                    <a:ext uri="{9D8B030D-6E8A-4147-A177-3AD203B41FA5}">
                      <a16:colId xmlns:a16="http://schemas.microsoft.com/office/drawing/2014/main" val="463384401"/>
                    </a:ext>
                  </a:extLst>
                </a:gridCol>
                <a:gridCol w="4110755">
                  <a:extLst>
                    <a:ext uri="{9D8B030D-6E8A-4147-A177-3AD203B41FA5}">
                      <a16:colId xmlns:a16="http://schemas.microsoft.com/office/drawing/2014/main" val="421683689"/>
                    </a:ext>
                  </a:extLst>
                </a:gridCol>
              </a:tblGrid>
              <a:tr h="24739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成员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分工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75167"/>
                  </a:ext>
                </a:extLst>
              </a:tr>
              <a:tr h="34182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第一阶段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第二阶段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第三阶段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401903"/>
                  </a:ext>
                </a:extLst>
              </a:tr>
              <a:tr h="1131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黄倩欣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（组长）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、产品内容总策划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、技术解决方案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、登录、注册界面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、首页菜单选择界面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、功能界面：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课堂签到、常用网站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、功能实现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）登录、注册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）首页：课堂签到、失物招领、委托、常用网站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）后期完善软件细节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、第三阶段汇报：团队分工、整合</a:t>
                      </a:r>
                      <a:r>
                        <a:rPr lang="en-US" altLang="zh-CN" dirty="0"/>
                        <a:t>PPT</a:t>
                      </a:r>
                    </a:p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、产品设计方案：系统主要功能、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界面设计、关键技术和技术难点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591102"/>
                  </a:ext>
                </a:extLst>
              </a:tr>
              <a:tr h="11799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张金晶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（组员）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、推广方案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、运营规划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、个人中心界面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、功能界面：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失物招领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、功能实现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）个人中心：修改资料、修改密码、退出登录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、第三阶段汇报：主要功能、用户测试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、测试：用户测试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、产品设计方案：用户体验记录和分析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、产品安装和使用说明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093722"/>
                  </a:ext>
                </a:extLst>
              </a:tr>
              <a:tr h="1131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林君瑜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（组员）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、项目实施可行性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、产品定位及目标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、消息中心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、功能界面：委托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、功能实现：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）消息中心（技术难点）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、第三阶段汇报：聊天功能、软件测试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、测试：软件测试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、产品设计方案：关键技术和技术难点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、测试大纲和测试报告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753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4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F610E05-911A-4CA9-9765-A3D444846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99538" cy="50397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0AAD70-F77A-455B-86B8-082803CAE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"/>
            <a:ext cx="8999538" cy="5039741"/>
          </a:xfrm>
          <a:prstGeom prst="rect">
            <a:avLst/>
          </a:prstGeom>
        </p:spPr>
      </p:pic>
      <p:sp>
        <p:nvSpPr>
          <p:cNvPr id="10" name="TextBox 20">
            <a:extLst>
              <a:ext uri="{FF2B5EF4-FFF2-40B4-BE49-F238E27FC236}">
                <a16:creationId xmlns:a16="http://schemas.microsoft.com/office/drawing/2014/main" id="{D7503B05-FC07-49AA-9CF7-EE756F938172}"/>
              </a:ext>
            </a:extLst>
          </p:cNvPr>
          <p:cNvSpPr txBox="1"/>
          <p:nvPr/>
        </p:nvSpPr>
        <p:spPr>
          <a:xfrm>
            <a:off x="3345180" y="1108122"/>
            <a:ext cx="54076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37B3AD"/>
                </a:solidFill>
                <a:latin typeface="+mn-ea"/>
                <a:cs typeface="Adobe Arabic" panose="02040503050201020203" pitchFamily="18" charset="-78"/>
                <a:sym typeface="+mn-lt"/>
              </a:rPr>
              <a:t>谢谢您的观看</a:t>
            </a:r>
          </a:p>
        </p:txBody>
      </p:sp>
    </p:spTree>
    <p:extLst>
      <p:ext uri="{BB962C8B-B14F-4D97-AF65-F5344CB8AC3E}">
        <p14:creationId xmlns:p14="http://schemas.microsoft.com/office/powerpoint/2010/main" val="226386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21" y="38030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91463" y="1591688"/>
            <a:ext cx="772884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登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录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与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注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册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5619" y="-23362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5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1</a:t>
            </a:r>
            <a:endParaRPr lang="zh-CN" altLang="en-US" sz="10145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pic>
        <p:nvPicPr>
          <p:cNvPr id="4" name="图片 3" descr="注册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187" y="147679"/>
            <a:ext cx="2575560" cy="45834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D4B95C-67FB-4F25-A327-4C0272393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08" y="147679"/>
            <a:ext cx="2578179" cy="4583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" y="-1975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2275" y="1611095"/>
            <a:ext cx="901489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主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页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461706" y="3364330"/>
            <a:ext cx="112066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sz="975" dirty="0">
                <a:solidFill>
                  <a:srgbClr val="37B3AD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补充内容     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9124" y="-116072"/>
            <a:ext cx="1347793" cy="165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145" b="1" dirty="0">
                <a:solidFill>
                  <a:schemeClr val="bg1"/>
                </a:solidFill>
                <a:latin typeface="Impact" panose="020B0806030902050204" pitchFamily="34" charset="0"/>
                <a:ea typeface="方正兰亭粗黑简体" panose="02000000000000000000" pitchFamily="2" charset="-122"/>
              </a:rPr>
              <a:t>2</a:t>
            </a:r>
            <a:endParaRPr lang="zh-CN" altLang="en-US" sz="10145" b="1" dirty="0">
              <a:solidFill>
                <a:schemeClr val="bg1"/>
              </a:solidFill>
              <a:latin typeface="Impact" panose="020B0806030902050204" pitchFamily="34" charset="0"/>
              <a:ea typeface="方正兰亭粗黑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66719" y="3615457"/>
            <a:ext cx="112066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sz="975" dirty="0">
                <a:solidFill>
                  <a:srgbClr val="37B3AD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补充内容          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477085" y="3364330"/>
            <a:ext cx="112066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sz="975" dirty="0">
                <a:solidFill>
                  <a:srgbClr val="37B3AD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补充内容           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71259" y="3615457"/>
            <a:ext cx="112066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0185" indent="-210185">
              <a:buFont typeface="Wingdings" panose="05000000000000000000" pitchFamily="2" charset="2"/>
              <a:buChar char="n"/>
            </a:pPr>
            <a:r>
              <a:rPr lang="zh-CN" altLang="en-US" sz="975" dirty="0">
                <a:solidFill>
                  <a:srgbClr val="37B3AD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补充内容           </a:t>
            </a:r>
          </a:p>
        </p:txBody>
      </p:sp>
      <p:pic>
        <p:nvPicPr>
          <p:cNvPr id="2" name="图片 1" descr="主界面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50235" y="118110"/>
            <a:ext cx="2699385" cy="480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" y="282505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9244" y="1707456"/>
            <a:ext cx="7576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失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物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招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05499" y="167830"/>
            <a:ext cx="845103" cy="1654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150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8CD59C-169D-480B-961E-ADF9BF6F6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202" y="249586"/>
            <a:ext cx="2551911" cy="453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" y="72113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7881" y="1445778"/>
            <a:ext cx="810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发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布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失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物</a:t>
            </a:r>
            <a:endParaRPr lang="en-US" altLang="zh-CN" sz="3600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招</a:t>
            </a:r>
            <a:endParaRPr lang="en-US" altLang="zh-CN" sz="3600" dirty="0">
              <a:solidFill>
                <a:srgbClr val="37B3AD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领</a:t>
            </a:r>
          </a:p>
        </p:txBody>
      </p:sp>
      <p:pic>
        <p:nvPicPr>
          <p:cNvPr id="3" name="图片 2" descr="插入失物照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195" y="149860"/>
            <a:ext cx="2686050" cy="47777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50825" y="72183"/>
            <a:ext cx="13544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3.1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6F95F0-48E5-43E7-AE70-0D4DCAD5E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428" y="152400"/>
            <a:ext cx="2686050" cy="477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" y="198685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0930" y="1623636"/>
            <a:ext cx="694244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发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布</a:t>
            </a:r>
          </a:p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寻物启事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50825" y="198755"/>
            <a:ext cx="13544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3.2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F476BD-E8BB-4C6B-B04A-B0EAE7603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83" y="144966"/>
            <a:ext cx="2501486" cy="444708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CCF79A-D69C-4D3C-BC1B-FAB1CB3F6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03" y="144966"/>
            <a:ext cx="2501486" cy="4447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" y="26339"/>
            <a:ext cx="1786252" cy="142495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8738" y="1480258"/>
            <a:ext cx="738664" cy="335572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发布失物</a:t>
            </a:r>
            <a:r>
              <a:rPr lang="en-US" altLang="zh-CN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/</a:t>
            </a:r>
            <a:r>
              <a:rPr lang="zh-CN" altLang="en-US" sz="3600" dirty="0">
                <a:solidFill>
                  <a:srgbClr val="37B3AD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rPr>
              <a:t>失主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4150" y="73399"/>
            <a:ext cx="13544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bg1"/>
                </a:solidFill>
              </a:rPr>
              <a:t>3.3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A4A6ED-3648-4E99-995D-069A8D115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09" y="275252"/>
            <a:ext cx="2525516" cy="44898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AD15DC-ECD6-40F0-924B-67A539D91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38" y="268605"/>
            <a:ext cx="2525516" cy="4489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44.0173228346457,&quot;width&quot;:2812.99527559055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244.0173228346457,&quot;width&quot;:2812.99527559055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59288060"/>
  <p:tag name="KSO_WM_UNIT_PLACING_PICTURE_USER_VIEWPORT" val="{&quot;height&quot;:15840,&quot;width&quot;:8910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995</Words>
  <Application>Microsoft Office PowerPoint</Application>
  <PresentationFormat>自定义</PresentationFormat>
  <Paragraphs>275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方正兰亭粗黑简体</vt:lpstr>
      <vt:lpstr>华文细黑</vt:lpstr>
      <vt:lpstr>微软雅黑</vt:lpstr>
      <vt:lpstr>造字工房悦黑演示版常规体</vt:lpstr>
      <vt:lpstr>Arial</vt:lpstr>
      <vt:lpstr>Calibri</vt:lpstr>
      <vt:lpstr>Calibri Light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Little East</dc:creator>
  <cp:lastModifiedBy>1072968156@qq.com</cp:lastModifiedBy>
  <cp:revision>240</cp:revision>
  <dcterms:created xsi:type="dcterms:W3CDTF">2017-07-28T02:04:45Z</dcterms:created>
  <dcterms:modified xsi:type="dcterms:W3CDTF">2019-12-23T16:50:47Z</dcterms:modified>
</cp:coreProperties>
</file>